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ailman" initials="MOU" lastIdx="1" clrIdx="0">
    <p:extLst>
      <p:ext uri="{19B8F6BF-5375-455C-9EA6-DF929625EA0E}">
        <p15:presenceInfo xmlns:p15="http://schemas.microsoft.com/office/powerpoint/2012/main" userId="RMail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84A7DA-8238-C6FC-EBF4-3D741C5A113E}" v="552" dt="2020-04-08T00:45:14.189"/>
    <p1510:client id="{6DEA4F42-324F-C97C-AF6C-F3010E0D6F36}" v="461" dt="2020-04-08T00:51:07.345"/>
    <p1510:client id="{B89B9053-81AB-4CAD-E614-DC3BE984E72A}" v="32" dt="2020-04-08T00:22:04.8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E Coyle" userId="S::caitlin.coyle@umb.edu::cf9de9b0-a6f1-40ad-9ec9-f440f0a873ce" providerId="AD" clId="Web-{6DEA4F42-324F-C97C-AF6C-F3010E0D6F36}"/>
    <pc:docChg chg="modSld">
      <pc:chgData name="Caitlin E Coyle" userId="S::caitlin.coyle@umb.edu::cf9de9b0-a6f1-40ad-9ec9-f440f0a873ce" providerId="AD" clId="Web-{6DEA4F42-324F-C97C-AF6C-F3010E0D6F36}" dt="2020-04-08T00:51:07.048" v="459" actId="1076"/>
      <pc:docMkLst>
        <pc:docMk/>
      </pc:docMkLst>
      <pc:sldChg chg="modSp">
        <pc:chgData name="Caitlin E Coyle" userId="S::caitlin.coyle@umb.edu::cf9de9b0-a6f1-40ad-9ec9-f440f0a873ce" providerId="AD" clId="Web-{6DEA4F42-324F-C97C-AF6C-F3010E0D6F36}" dt="2020-04-08T00:51:07.048" v="459" actId="1076"/>
        <pc:sldMkLst>
          <pc:docMk/>
          <pc:sldMk cId="1936741285" sldId="257"/>
        </pc:sldMkLst>
        <pc:spChg chg="mod">
          <ac:chgData name="Caitlin E Coyle" userId="S::caitlin.coyle@umb.edu::cf9de9b0-a6f1-40ad-9ec9-f440f0a873ce" providerId="AD" clId="Web-{6DEA4F42-324F-C97C-AF6C-F3010E0D6F36}" dt="2020-04-08T00:51:07.048" v="459" actId="1076"/>
          <ac:spMkLst>
            <pc:docMk/>
            <pc:sldMk cId="1936741285" sldId="257"/>
            <ac:spMk id="6" creationId="{00000000-0000-0000-0000-000000000000}"/>
          </ac:spMkLst>
        </pc:spChg>
      </pc:sldChg>
    </pc:docChg>
  </pc:docChgLst>
  <pc:docChgLst>
    <pc:chgData name="Caitlin E Coyle" userId="S::caitlin.coyle@umb.edu::cf9de9b0-a6f1-40ad-9ec9-f440f0a873ce" providerId="AD" clId="Web-{B89B9053-81AB-4CAD-E614-DC3BE984E72A}"/>
    <pc:docChg chg="modSld">
      <pc:chgData name="Caitlin E Coyle" userId="S::caitlin.coyle@umb.edu::cf9de9b0-a6f1-40ad-9ec9-f440f0a873ce" providerId="AD" clId="Web-{B89B9053-81AB-4CAD-E614-DC3BE984E72A}" dt="2020-04-08T00:22:04.881" v="26" actId="20577"/>
      <pc:docMkLst>
        <pc:docMk/>
      </pc:docMkLst>
      <pc:sldChg chg="modSp">
        <pc:chgData name="Caitlin E Coyle" userId="S::caitlin.coyle@umb.edu::cf9de9b0-a6f1-40ad-9ec9-f440f0a873ce" providerId="AD" clId="Web-{B89B9053-81AB-4CAD-E614-DC3BE984E72A}" dt="2020-04-08T00:22:04.881" v="25" actId="20577"/>
        <pc:sldMkLst>
          <pc:docMk/>
          <pc:sldMk cId="3232422740" sldId="256"/>
        </pc:sldMkLst>
        <pc:spChg chg="mod">
          <ac:chgData name="Caitlin E Coyle" userId="S::caitlin.coyle@umb.edu::cf9de9b0-a6f1-40ad-9ec9-f440f0a873ce" providerId="AD" clId="Web-{B89B9053-81AB-4CAD-E614-DC3BE984E72A}" dt="2020-04-08T00:20:35.127" v="9" actId="20577"/>
          <ac:spMkLst>
            <pc:docMk/>
            <pc:sldMk cId="3232422740" sldId="256"/>
            <ac:spMk id="19" creationId="{00000000-0000-0000-0000-000000000000}"/>
          </ac:spMkLst>
        </pc:spChg>
        <pc:spChg chg="mod">
          <ac:chgData name="Caitlin E Coyle" userId="S::caitlin.coyle@umb.edu::cf9de9b0-a6f1-40ad-9ec9-f440f0a873ce" providerId="AD" clId="Web-{B89B9053-81AB-4CAD-E614-DC3BE984E72A}" dt="2020-04-08T00:22:04.881" v="25" actId="20577"/>
          <ac:spMkLst>
            <pc:docMk/>
            <pc:sldMk cId="3232422740" sldId="256"/>
            <ac:spMk id="40" creationId="{00000000-0000-0000-0000-000000000000}"/>
          </ac:spMkLst>
        </pc:spChg>
      </pc:sldChg>
      <pc:sldChg chg="modSp">
        <pc:chgData name="Caitlin E Coyle" userId="S::caitlin.coyle@umb.edu::cf9de9b0-a6f1-40ad-9ec9-f440f0a873ce" providerId="AD" clId="Web-{B89B9053-81AB-4CAD-E614-DC3BE984E72A}" dt="2020-04-08T00:20:53.284" v="21" actId="20577"/>
        <pc:sldMkLst>
          <pc:docMk/>
          <pc:sldMk cId="1936741285" sldId="257"/>
        </pc:sldMkLst>
        <pc:spChg chg="mod">
          <ac:chgData name="Caitlin E Coyle" userId="S::caitlin.coyle@umb.edu::cf9de9b0-a6f1-40ad-9ec9-f440f0a873ce" providerId="AD" clId="Web-{B89B9053-81AB-4CAD-E614-DC3BE984E72A}" dt="2020-04-08T00:20:53.284" v="21" actId="20577"/>
          <ac:spMkLst>
            <pc:docMk/>
            <pc:sldMk cId="1936741285" sldId="257"/>
            <ac:spMk id="6" creationId="{00000000-0000-0000-0000-000000000000}"/>
          </ac:spMkLst>
        </pc:spChg>
        <pc:graphicFrameChg chg="mod modGraphic">
          <ac:chgData name="Caitlin E Coyle" userId="S::caitlin.coyle@umb.edu::cf9de9b0-a6f1-40ad-9ec9-f440f0a873ce" providerId="AD" clId="Web-{B89B9053-81AB-4CAD-E614-DC3BE984E72A}" dt="2020-04-08T00:20:40.549" v="19"/>
          <ac:graphicFrameMkLst>
            <pc:docMk/>
            <pc:sldMk cId="1936741285" sldId="257"/>
            <ac:graphicFrameMk id="4" creationId="{00000000-0000-0000-0000-000000000000}"/>
          </ac:graphicFrameMkLst>
        </pc:graphicFrameChg>
      </pc:sldChg>
    </pc:docChg>
  </pc:docChgLst>
  <pc:docChgLst>
    <pc:chgData name="Caitlin E Coyle" userId="S::caitlin.coyle@umb.edu::cf9de9b0-a6f1-40ad-9ec9-f440f0a873ce" providerId="AD" clId="Web-{6484A7DA-8238-C6FC-EBF4-3D741C5A113E}"/>
    <pc:docChg chg="modSld">
      <pc:chgData name="Caitlin E Coyle" userId="S::caitlin.coyle@umb.edu::cf9de9b0-a6f1-40ad-9ec9-f440f0a873ce" providerId="AD" clId="Web-{6484A7DA-8238-C6FC-EBF4-3D741C5A113E}" dt="2020-04-08T00:45:14.189" v="551"/>
      <pc:docMkLst>
        <pc:docMk/>
      </pc:docMkLst>
      <pc:sldChg chg="modSp">
        <pc:chgData name="Caitlin E Coyle" userId="S::caitlin.coyle@umb.edu::cf9de9b0-a6f1-40ad-9ec9-f440f0a873ce" providerId="AD" clId="Web-{6484A7DA-8238-C6FC-EBF4-3D741C5A113E}" dt="2020-04-08T00:45:14.189" v="551"/>
        <pc:sldMkLst>
          <pc:docMk/>
          <pc:sldMk cId="1936741285" sldId="257"/>
        </pc:sldMkLst>
        <pc:graphicFrameChg chg="mod modGraphic">
          <ac:chgData name="Caitlin E Coyle" userId="S::caitlin.coyle@umb.edu::cf9de9b0-a6f1-40ad-9ec9-f440f0a873ce" providerId="AD" clId="Web-{6484A7DA-8238-C6FC-EBF4-3D741C5A113E}" dt="2020-04-08T00:45:14.189" v="551"/>
          <ac:graphicFrameMkLst>
            <pc:docMk/>
            <pc:sldMk cId="1936741285" sldId="257"/>
            <ac:graphicFrameMk id="4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194891454894665E-2"/>
          <c:y val="3.4246575342465752E-2"/>
          <c:w val="0.70170611326645393"/>
          <c:h val="0.878066502583814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MAPC SQ</c:v>
                </c:pt>
              </c:strCache>
            </c:strRef>
          </c:tx>
          <c:marker>
            <c:symbol val="triangle"/>
            <c:size val="12"/>
            <c:spPr>
              <a:solidFill>
                <a:srgbClr val="005A8B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6B-FC42-9204-A8F911CF32C1}"/>
                </c:ext>
              </c:extLst>
            </c:dLbl>
            <c:dLbl>
              <c:idx val="1"/>
              <c:layout>
                <c:manualLayout>
                  <c:x val="-1.9638361531339197E-3"/>
                  <c:y val="1.6403497691130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6B-FC42-9204-A8F911CF32C1}"/>
                </c:ext>
              </c:extLst>
            </c:dLbl>
            <c:dLbl>
              <c:idx val="2"/>
              <c:layout>
                <c:manualLayout>
                  <c:x val="-3.3716856821468744E-2"/>
                  <c:y val="7.2235462545791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6B-FC42-9204-A8F911CF32C1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8044</c:v>
                </c:pt>
                <c:pt idx="1">
                  <c:v>9621.3497129118186</c:v>
                </c:pt>
                <c:pt idx="2">
                  <c:v>11586.34423291042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86B-FC42-9204-A8F911CF32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MAPC SR</c:v>
                </c:pt>
              </c:strCache>
            </c:strRef>
          </c:tx>
          <c:marker>
            <c:symbol val="square"/>
            <c:size val="12"/>
            <c:spPr>
              <a:solidFill>
                <a:srgbClr val="A33F1F"/>
              </a:solidFill>
              <a:ln>
                <a:solidFill>
                  <a:schemeClr val="tx1"/>
                </a:solidFill>
              </a:ln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4-286B-FC42-9204-A8F911CF32C1}"/>
              </c:ext>
            </c:extLst>
          </c:dPt>
          <c:dLbls>
            <c:dLbl>
              <c:idx val="0"/>
              <c:layout>
                <c:manualLayout>
                  <c:x val="-8.7962962962963007E-2"/>
                  <c:y val="-7.233283650876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6B-FC42-9204-A8F911CF32C1}"/>
                </c:ext>
              </c:extLst>
            </c:dLbl>
            <c:dLbl>
              <c:idx val="1"/>
              <c:layout>
                <c:manualLayout>
                  <c:x val="-1.0216262903239331E-2"/>
                  <c:y val="-3.3066807370728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86B-FC42-9204-A8F911CF32C1}"/>
                </c:ext>
              </c:extLst>
            </c:dLbl>
            <c:dLbl>
              <c:idx val="2"/>
              <c:layout>
                <c:manualLayout>
                  <c:x val="-4.7579256674548332E-3"/>
                  <c:y val="-2.7746010358330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6B-FC42-9204-A8F911CF32C1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8044</c:v>
                </c:pt>
                <c:pt idx="1">
                  <c:v>9707.7433476263905</c:v>
                </c:pt>
                <c:pt idx="2">
                  <c:v>11762.125053668613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86B-FC42-9204-A8F911CF32C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Donahue Alternative</c:v>
                </c:pt>
              </c:strCache>
            </c:strRef>
          </c:tx>
          <c:spPr>
            <a:ln w="41275">
              <a:solidFill>
                <a:srgbClr val="FFC000"/>
              </a:solidFill>
            </a:ln>
          </c:spPr>
          <c:marker>
            <c:symbol val="diamond"/>
            <c:size val="14"/>
            <c:spPr>
              <a:solidFill>
                <a:srgbClr val="FFC000"/>
              </a:solidFill>
              <a:ln w="9525">
                <a:solidFill>
                  <a:sysClr val="windowText" lastClr="00000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6B-FC42-9204-A8F911CF32C1}"/>
                </c:ext>
              </c:extLst>
            </c:dLbl>
            <c:dLbl>
              <c:idx val="1"/>
              <c:layout>
                <c:manualLayout>
                  <c:x val="-4.0728633410619594E-2"/>
                  <c:y val="5.6235069546787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6B-FC42-9204-A8F911CF32C1}"/>
                </c:ext>
              </c:extLst>
            </c:dLbl>
            <c:dLbl>
              <c:idx val="2"/>
              <c:layout>
                <c:manualLayout>
                  <c:x val="-4.129550132764017E-2"/>
                  <c:y val="6.472047945878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6B-FC42-9204-A8F911CF32C1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8044</c:v>
                </c:pt>
                <c:pt idx="1">
                  <c:v>9100</c:v>
                </c:pt>
                <c:pt idx="2">
                  <c:v>10354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286B-FC42-9204-A8F911CF32C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Donahue Vintage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86B-FC42-9204-A8F911CF32C1}"/>
                </c:ext>
              </c:extLst>
            </c:dLbl>
            <c:dLbl>
              <c:idx val="2"/>
              <c:layout>
                <c:manualLayout>
                  <c:x val="-4.2351797862001946E-2"/>
                  <c:y val="-5.0026808146307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86B-FC42-9204-A8F911CF32C1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Sheet1!$E$2:$E$4</c:f>
              <c:numCache>
                <c:formatCode>#,##0</c:formatCode>
                <c:ptCount val="3"/>
                <c:pt idx="0">
                  <c:v>8044</c:v>
                </c:pt>
                <c:pt idx="1">
                  <c:v>10128</c:v>
                </c:pt>
                <c:pt idx="2">
                  <c:v>12601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286B-FC42-9204-A8F911CF32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4026600"/>
        <c:axId val="592135552"/>
      </c:lineChart>
      <c:catAx>
        <c:axId val="554026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92135552"/>
        <c:crosses val="autoZero"/>
        <c:auto val="1"/>
        <c:lblAlgn val="ctr"/>
        <c:lblOffset val="100"/>
        <c:noMultiLvlLbl val="0"/>
      </c:catAx>
      <c:valAx>
        <c:axId val="592135552"/>
        <c:scaling>
          <c:orientation val="minMax"/>
          <c:min val="3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55402660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3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300"/>
            </a:pPr>
            <a:endParaRPr lang="en-US"/>
          </a:p>
        </c:txPr>
      </c:legendEntry>
      <c:layout>
        <c:manualLayout>
          <c:xMode val="edge"/>
          <c:yMode val="edge"/>
          <c:x val="0.79445011865529602"/>
          <c:y val="9.1703846794991217E-2"/>
          <c:w val="0.20554988134470412"/>
          <c:h val="0.46225565087946097"/>
        </c:manualLayout>
      </c:layout>
      <c:overlay val="0"/>
      <c:txPr>
        <a:bodyPr/>
        <a:lstStyle/>
        <a:p>
          <a:pPr>
            <a:defRPr sz="13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+mn-lt"/>
          <a:cs typeface="Arial"/>
        </a:defRPr>
      </a:pPr>
      <a:endParaRPr lang="en-US"/>
    </a:p>
  </c:txPr>
  <c:externalData r:id="rId2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19T11:30:57.340" idx="1">
    <p:pos x="7112" y="3844"/>
    <p:text>percent needs to be filled in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65BA1-EDBA-40B7-90A2-E4AF7732EF2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D4AA6-B081-471B-932E-703466E90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75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D4AA6-B081-471B-932E-703466E901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5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5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0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7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5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7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2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0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8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5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0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6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6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itlin.coyle@umb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comments" Target="../comments/comment1.xml"/><Relationship Id="rId5" Type="http://schemas.openxmlformats.org/officeDocument/2006/relationships/chart" Target="../charts/chart1.xml"/><Relationship Id="rId4" Type="http://schemas.openxmlformats.org/officeDocument/2006/relationships/hyperlink" Target="http://www.umb.edu/demographyofagi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107" y="15705"/>
            <a:ext cx="9418823" cy="1325563"/>
          </a:xfrm>
        </p:spPr>
        <p:txBody>
          <a:bodyPr/>
          <a:lstStyle/>
          <a:p>
            <a:r>
              <a:rPr lang="en-US" b="1"/>
              <a:t>Age Friendly Braintree: moving forward</a:t>
            </a:r>
          </a:p>
        </p:txBody>
      </p:sp>
      <p:pic>
        <p:nvPicPr>
          <p:cNvPr id="38" name="Content Placeholder 3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796797" y="15705"/>
            <a:ext cx="1331082" cy="1617264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92388" y="1368478"/>
            <a:ext cx="5374806" cy="5198223"/>
            <a:chOff x="211980" y="1108488"/>
            <a:chExt cx="5655420" cy="5365940"/>
          </a:xfrm>
        </p:grpSpPr>
        <p:sp>
          <p:nvSpPr>
            <p:cNvPr id="8" name="Rectangle 7"/>
            <p:cNvSpPr/>
            <p:nvPr/>
          </p:nvSpPr>
          <p:spPr>
            <a:xfrm>
              <a:off x="211980" y="1108488"/>
              <a:ext cx="5655420" cy="5365940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99023" y="1144153"/>
              <a:ext cx="5242070" cy="5294606"/>
              <a:chOff x="2006745" y="809601"/>
              <a:chExt cx="5184653" cy="5238796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3432324" y="863744"/>
                <a:ext cx="908550" cy="2190811"/>
                <a:chOff x="3432324" y="863744"/>
                <a:chExt cx="908550" cy="2190811"/>
              </a:xfrm>
            </p:grpSpPr>
            <p:sp>
              <p:nvSpPr>
                <p:cNvPr id="34" name="Oval 33"/>
                <p:cNvSpPr/>
                <p:nvPr/>
              </p:nvSpPr>
              <p:spPr>
                <a:xfrm rot="14700000" flipH="1">
                  <a:off x="2791193" y="1504875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 rot="3916289">
                  <a:off x="2927605" y="1702054"/>
                  <a:ext cx="18937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d-ID" sz="16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Transportation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4672414" y="809601"/>
                <a:ext cx="908550" cy="2190811"/>
                <a:chOff x="4672414" y="809601"/>
                <a:chExt cx="908550" cy="2190811"/>
              </a:xfrm>
            </p:grpSpPr>
            <p:sp>
              <p:nvSpPr>
                <p:cNvPr id="32" name="Oval 31"/>
                <p:cNvSpPr/>
                <p:nvPr/>
              </p:nvSpPr>
              <p:spPr>
                <a:xfrm rot="17400000" flipH="1">
                  <a:off x="4031283" y="1450732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 rot="17401892">
                  <a:off x="4157703" y="1747035"/>
                  <a:ext cx="18937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d-ID" sz="16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Housing</a:t>
                  </a: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2013288" y="2458284"/>
                <a:ext cx="2190811" cy="908550"/>
                <a:chOff x="2048499" y="2372290"/>
                <a:chExt cx="2190811" cy="908550"/>
              </a:xfrm>
            </p:grpSpPr>
            <p:sp>
              <p:nvSpPr>
                <p:cNvPr id="30" name="Oval 29"/>
                <p:cNvSpPr/>
                <p:nvPr/>
              </p:nvSpPr>
              <p:spPr>
                <a:xfrm rot="12000000" flipH="1">
                  <a:off x="2048499" y="2372290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 rot="1308890">
                  <a:off x="2057246" y="2602248"/>
                  <a:ext cx="189377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Outdoor space and buildings</a:t>
                  </a: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2006745" y="2289322"/>
                <a:ext cx="5184653" cy="3759075"/>
                <a:chOff x="2006745" y="2289322"/>
                <a:chExt cx="5184653" cy="3759075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4803128" y="3803443"/>
                  <a:ext cx="908550" cy="2190811"/>
                  <a:chOff x="4803128" y="3803443"/>
                  <a:chExt cx="908550" cy="2190811"/>
                </a:xfrm>
              </p:grpSpPr>
              <p:sp>
                <p:nvSpPr>
                  <p:cNvPr id="28" name="Oval 27"/>
                  <p:cNvSpPr/>
                  <p:nvPr/>
                </p:nvSpPr>
                <p:spPr>
                  <a:xfrm rot="14700000" flipH="1">
                    <a:off x="4161997" y="4444574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9" name="TextBox 28"/>
                  <p:cNvSpPr txBox="1"/>
                  <p:nvPr/>
                </p:nvSpPr>
                <p:spPr>
                  <a:xfrm rot="3916289">
                    <a:off x="4330718" y="4673670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Civic participation an</a:t>
                    </a:r>
                    <a:r>
                      <a:rPr kumimoji="0" lang="en-US" sz="16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d</a:t>
                    </a:r>
                    <a:r>
                      <a:rPr kumimoji="0" lang="id-ID" sz="16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 employment</a:t>
                    </a:r>
                  </a:p>
                </p:txBody>
              </p:sp>
            </p:grpSp>
            <p:grpSp>
              <p:nvGrpSpPr>
                <p:cNvPr id="15" name="Group 14"/>
                <p:cNvGrpSpPr/>
                <p:nvPr/>
              </p:nvGrpSpPr>
              <p:grpSpPr>
                <a:xfrm>
                  <a:off x="4946444" y="2289322"/>
                  <a:ext cx="2190811" cy="908550"/>
                  <a:chOff x="4946444" y="2289322"/>
                  <a:chExt cx="2190811" cy="908550"/>
                </a:xfrm>
              </p:grpSpPr>
              <p:sp>
                <p:nvSpPr>
                  <p:cNvPr id="26" name="Oval 25"/>
                  <p:cNvSpPr/>
                  <p:nvPr/>
                </p:nvSpPr>
                <p:spPr>
                  <a:xfrm rot="9300000" flipH="1">
                    <a:off x="4946444" y="2289322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 rot="20167534">
                    <a:off x="5146183" y="2509592"/>
                    <a:ext cx="189377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Social participation</a:t>
                    </a:r>
                  </a:p>
                </p:txBody>
              </p:sp>
            </p:grpSp>
            <p:grpSp>
              <p:nvGrpSpPr>
                <p:cNvPr id="16" name="Group 15"/>
                <p:cNvGrpSpPr/>
                <p:nvPr/>
              </p:nvGrpSpPr>
              <p:grpSpPr>
                <a:xfrm>
                  <a:off x="3563038" y="3857586"/>
                  <a:ext cx="908550" cy="2190811"/>
                  <a:chOff x="3563038" y="3857586"/>
                  <a:chExt cx="908550" cy="2190811"/>
                </a:xfrm>
              </p:grpSpPr>
              <p:sp>
                <p:nvSpPr>
                  <p:cNvPr id="24" name="Oval 23"/>
                  <p:cNvSpPr/>
                  <p:nvPr/>
                </p:nvSpPr>
                <p:spPr>
                  <a:xfrm rot="17400000" flipH="1">
                    <a:off x="2921907" y="4498717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 rot="17511420">
                    <a:off x="3089994" y="4717521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Communication and information</a:t>
                    </a:r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2006745" y="3660127"/>
                  <a:ext cx="2190811" cy="908550"/>
                  <a:chOff x="2006745" y="3660127"/>
                  <a:chExt cx="2190811" cy="908550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 rot="9300000" flipH="1">
                    <a:off x="2006745" y="3660127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 rot="20167534">
                    <a:off x="2111300" y="3754143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6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Community support and health services</a:t>
                    </a:r>
                  </a:p>
                </p:txBody>
              </p:sp>
            </p:grpSp>
            <p:grpSp>
              <p:nvGrpSpPr>
                <p:cNvPr id="18" name="Group 17"/>
                <p:cNvGrpSpPr/>
                <p:nvPr/>
              </p:nvGrpSpPr>
              <p:grpSpPr>
                <a:xfrm>
                  <a:off x="5000587" y="3529413"/>
                  <a:ext cx="2190811" cy="908550"/>
                  <a:chOff x="5000587" y="3529413"/>
                  <a:chExt cx="2190811" cy="908550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 rot="12000000" flipH="1">
                    <a:off x="5000587" y="3529413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 rot="1187885">
                    <a:off x="5133022" y="3718015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Respect and social inclusion</a:t>
                    </a:r>
                  </a:p>
                </p:txBody>
              </p:sp>
            </p:grpSp>
            <p:sp>
              <p:nvSpPr>
                <p:cNvPr id="19" name="Oval 18"/>
                <p:cNvSpPr/>
                <p:nvPr/>
              </p:nvSpPr>
              <p:spPr>
                <a:xfrm>
                  <a:off x="3810091" y="2667091"/>
                  <a:ext cx="1523817" cy="1523817"/>
                </a:xfrm>
                <a:prstGeom prst="ellipse">
                  <a:avLst/>
                </a:prstGeom>
                <a:solidFill>
                  <a:srgbClr val="B78B41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lIns="72000" tIns="36000" rIns="72000" bIns="36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700" b="1" i="0" u="none" strike="noStrike" kern="0" cap="none" spc="0" normalizeH="0" baseline="0" noProof="0">
                      <a:ln>
                        <a:noFill/>
                      </a:ln>
                      <a:effectLst/>
                      <a:uLnTx/>
                      <a:uFillTx/>
                    </a:rPr>
                    <a:t>Age Friendly </a:t>
                  </a:r>
                  <a:r>
                    <a:rPr lang="en-US" sz="1700" b="1" kern="0"/>
                    <a:t>Braintree</a:t>
                  </a:r>
                  <a:endParaRPr lang="en-US" sz="1700" b="1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cs typeface="Calibri"/>
                  </a:endParaRPr>
                </a:p>
              </p:txBody>
            </p:sp>
          </p:grpSp>
        </p:grpSp>
      </p:grpSp>
      <p:sp>
        <p:nvSpPr>
          <p:cNvPr id="36" name="TextBox 35"/>
          <p:cNvSpPr txBox="1"/>
          <p:nvPr/>
        </p:nvSpPr>
        <p:spPr>
          <a:xfrm>
            <a:off x="9077557" y="891425"/>
            <a:ext cx="28215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Caitlin Coyle, PhD</a:t>
            </a:r>
          </a:p>
          <a:p>
            <a:r>
              <a:rPr lang="en-US" sz="1400">
                <a:hlinkClick r:id="rId3"/>
              </a:rPr>
              <a:t>Caitlin.coyle@umb.edu</a:t>
            </a:r>
            <a:r>
              <a:rPr lang="en-US" sz="1400"/>
              <a:t> </a:t>
            </a:r>
          </a:p>
          <a:p>
            <a:r>
              <a:rPr lang="en-US" sz="1400"/>
              <a:t>617-287-7467</a:t>
            </a:r>
          </a:p>
          <a:p>
            <a:r>
              <a:rPr lang="en-US" sz="1400">
                <a:hlinkClick r:id="rId4"/>
              </a:rPr>
              <a:t>www.umb.edu/demographyofaging</a:t>
            </a:r>
            <a:r>
              <a:rPr lang="en-US" sz="1400"/>
              <a:t>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692469" y="5778481"/>
            <a:ext cx="6312297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/>
              <a:t>The Braintree population age 60+  is expected to continue its upward growth. Projections suggest that by 2030, approximately 27% of  residents will be age 60 or older. </a:t>
            </a:r>
          </a:p>
        </p:txBody>
      </p:sp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9F5B4FB2-7F92-FC4D-A5FB-A7D0803C85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3020565"/>
              </p:ext>
            </p:extLst>
          </p:nvPr>
        </p:nvGraphicFramePr>
        <p:xfrm>
          <a:off x="6055265" y="2066277"/>
          <a:ext cx="4991274" cy="3574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3242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555984"/>
              </p:ext>
            </p:extLst>
          </p:nvPr>
        </p:nvGraphicFramePr>
        <p:xfrm>
          <a:off x="297051" y="256497"/>
          <a:ext cx="10937005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668">
                  <a:extLst>
                    <a:ext uri="{9D8B030D-6E8A-4147-A177-3AD203B41FA5}">
                      <a16:colId xmlns:a16="http://schemas.microsoft.com/office/drawing/2014/main" val="1034622425"/>
                    </a:ext>
                  </a:extLst>
                </a:gridCol>
                <a:gridCol w="7291337">
                  <a:extLst>
                    <a:ext uri="{9D8B030D-6E8A-4147-A177-3AD203B41FA5}">
                      <a16:colId xmlns:a16="http://schemas.microsoft.com/office/drawing/2014/main" val="324995524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 Description</a:t>
                      </a:r>
                      <a:r>
                        <a:rPr lang="en-US" baseline="0"/>
                        <a:t> of Accessibility Needs in Braintree</a:t>
                      </a:r>
                      <a:endParaRPr lang="en-US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1548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/>
                        <a:t>Barriers to Access</a:t>
                      </a:r>
                      <a:r>
                        <a:rPr lang="en-US" b="1" u="sng" baseline="0"/>
                        <a:t>ing Transportation</a:t>
                      </a:r>
                      <a:endParaRPr lang="en-US" b="1" u="sng"/>
                    </a:p>
                    <a:p>
                      <a:pPr algn="ctr"/>
                      <a:endParaRPr lang="en-US" sz="1800" b="1" i="0" u="sng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Senior center transpiration is very limited in its capacity, demand exceeds supply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Need for more accessible on-demand services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Bus stops are not easily accessible, maintained</a:t>
                      </a:r>
                      <a:endParaRPr lang="en-US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Distance to MBTA locations where reduced fare cards can be obtained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about existing transportation services is uneven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4622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/>
                        <a:t>Pedestrian Safety</a:t>
                      </a:r>
                      <a:r>
                        <a:rPr lang="en-US" b="1" u="sng" baseline="0"/>
                        <a:t> &amp; Traffic</a:t>
                      </a:r>
                      <a:endParaRPr lang="en-US" b="1" u="sng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high priority, more buffered walking routes, and connectivity across town is needed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800" b="0" i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06448"/>
                  </a:ext>
                </a:extLst>
              </a:tr>
              <a:tr h="10381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/>
                        <a:t>Uneven </a:t>
                      </a:r>
                      <a:r>
                        <a:rPr lang="en-US" b="1" u="sng" baseline="0"/>
                        <a:t>Communication Among Stakeholders</a:t>
                      </a:r>
                      <a:endParaRPr lang="en-US" b="1" u="sng"/>
                    </a:p>
                    <a:p>
                      <a:pPr algn="ctr"/>
                      <a:endParaRPr lang="en-US" b="1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Older residents, in particular, are often unaware of things being advertised only via electronic mechanisms, need to consider a plan for better communication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Limited opportunity for “community stakeholders” to communicate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96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249955" y="5022989"/>
            <a:ext cx="2596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u="sng"/>
          </a:p>
          <a:p>
            <a:pPr algn="ctr"/>
            <a:r>
              <a:rPr lang="en-US" b="1" u="sng"/>
              <a:t>Suggested </a:t>
            </a:r>
          </a:p>
          <a:p>
            <a:pPr algn="ctr"/>
            <a:r>
              <a:rPr lang="en-US" b="1" u="sng"/>
              <a:t>Action Steps:</a:t>
            </a:r>
          </a:p>
        </p:txBody>
      </p:sp>
      <p:sp>
        <p:nvSpPr>
          <p:cNvPr id="3" name="Left Brace 2"/>
          <p:cNvSpPr/>
          <p:nvPr/>
        </p:nvSpPr>
        <p:spPr>
          <a:xfrm>
            <a:off x="2060535" y="4856302"/>
            <a:ext cx="878607" cy="1717445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1015" y="4411814"/>
            <a:ext cx="8752115" cy="25853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/>
              <a:t>Prioritize pedestrian improvements and promote walking among older residents</a:t>
            </a: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Brainstorm ways to increase capacity of senior center transportation, including partnerships with on-demand services or volunteer driver programs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/>
              <a:t>Conduct a “communication audit” as a way of devising more streamlined mechanisms for getting information to community partners and residents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Include systematic review of existing transportation options, make publicly available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/>
              <a:t>Facilitate a quarterly “community stakeholder” coffee hour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ea typeface="+mn-lt"/>
                <a:cs typeface="+mn-lt"/>
              </a:rPr>
              <a:t>Brainstorm wats that Braintree Elder Services can be more connected with other community resources to promote their work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674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5EFA3785FC50438A5CE0467113ADF5" ma:contentTypeVersion="12" ma:contentTypeDescription="Create a new document." ma:contentTypeScope="" ma:versionID="168cd0c61b1cb03dd163b6a8e503f64b">
  <xsd:schema xmlns:xsd="http://www.w3.org/2001/XMLSchema" xmlns:xs="http://www.w3.org/2001/XMLSchema" xmlns:p="http://schemas.microsoft.com/office/2006/metadata/properties" xmlns:ns3="28333d97-f83f-43f0-8e2a-d0a9ba9678ac" xmlns:ns4="6c122e25-6aea-44cb-9533-f337dbfc1912" targetNamespace="http://schemas.microsoft.com/office/2006/metadata/properties" ma:root="true" ma:fieldsID="113eba55aeaaf95b9046ec89d1aa0942" ns3:_="" ns4:_="">
    <xsd:import namespace="28333d97-f83f-43f0-8e2a-d0a9ba9678ac"/>
    <xsd:import namespace="6c122e25-6aea-44cb-9533-f337dbfc19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33d97-f83f-43f0-8e2a-d0a9ba9678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22e25-6aea-44cb-9533-f337dbfc191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ABA615-3000-4816-9900-0E9D1EB47D77}">
  <ds:schemaRefs>
    <ds:schemaRef ds:uri="28333d97-f83f-43f0-8e2a-d0a9ba9678ac"/>
    <ds:schemaRef ds:uri="6c122e25-6aea-44cb-9533-f337dbfc191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854D9B2-D4FB-41B0-9AAF-977D01E2599B}">
  <ds:schemaRefs>
    <ds:schemaRef ds:uri="28333d97-f83f-43f0-8e2a-d0a9ba9678ac"/>
    <ds:schemaRef ds:uri="6c122e25-6aea-44cb-9533-f337dbfc191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706DD8-390F-475E-8353-063F052092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Age Friendly Braintree: moving forward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Friendly Quincy: moving forward</dc:title>
  <dc:creator>Caitlin E Coyle</dc:creator>
  <cp:revision>1</cp:revision>
  <dcterms:created xsi:type="dcterms:W3CDTF">2020-02-19T18:50:33Z</dcterms:created>
  <dcterms:modified xsi:type="dcterms:W3CDTF">2020-04-08T00:51:13Z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0x010100645EFA3785FC50438A5CE0467113ADF5</vt:lpwstr>
  </property>
</Properties>
</file>