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Mailman" initials="MOU" lastIdx="1" clrIdx="0">
    <p:extLst>
      <p:ext uri="{19B8F6BF-5375-455C-9EA6-DF929625EA0E}">
        <p15:presenceInfo xmlns:p15="http://schemas.microsoft.com/office/powerpoint/2012/main" userId="RMailm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86E995-8A29-C8D6-2E17-2364D220F444}" v="26" dt="2020-04-08T00:24:09.657"/>
    <p1510:client id="{C83AC9A0-C389-6B15-6EB2-A2EF492AC606}" v="696" dt="2020-04-08T00:34:00.0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itlin E Coyle" userId="S::caitlin.coyle@umb.edu::cf9de9b0-a6f1-40ad-9ec9-f440f0a873ce" providerId="AD" clId="Web-{C83AC9A0-C389-6B15-6EB2-A2EF492AC606}"/>
    <pc:docChg chg="modSld">
      <pc:chgData name="Caitlin E Coyle" userId="S::caitlin.coyle@umb.edu::cf9de9b0-a6f1-40ad-9ec9-f440f0a873ce" providerId="AD" clId="Web-{C83AC9A0-C389-6B15-6EB2-A2EF492AC606}" dt="2020-04-08T00:34:00.013" v="679" actId="20577"/>
      <pc:docMkLst>
        <pc:docMk/>
      </pc:docMkLst>
      <pc:sldChg chg="addSp delSp modSp">
        <pc:chgData name="Caitlin E Coyle" userId="S::caitlin.coyle@umb.edu::cf9de9b0-a6f1-40ad-9ec9-f440f0a873ce" providerId="AD" clId="Web-{C83AC9A0-C389-6B15-6EB2-A2EF492AC606}" dt="2020-04-08T00:34:00.013" v="678" actId="20577"/>
        <pc:sldMkLst>
          <pc:docMk/>
          <pc:sldMk cId="1936741285" sldId="257"/>
        </pc:sldMkLst>
        <pc:spChg chg="mod">
          <ac:chgData name="Caitlin E Coyle" userId="S::caitlin.coyle@umb.edu::cf9de9b0-a6f1-40ad-9ec9-f440f0a873ce" providerId="AD" clId="Web-{C83AC9A0-C389-6B15-6EB2-A2EF492AC606}" dt="2020-04-08T00:34:00.013" v="678" actId="20577"/>
          <ac:spMkLst>
            <pc:docMk/>
            <pc:sldMk cId="1936741285" sldId="257"/>
            <ac:spMk id="6" creationId="{00000000-0000-0000-0000-000000000000}"/>
          </ac:spMkLst>
        </pc:spChg>
        <pc:graphicFrameChg chg="mod modGraphic">
          <ac:chgData name="Caitlin E Coyle" userId="S::caitlin.coyle@umb.edu::cf9de9b0-a6f1-40ad-9ec9-f440f0a873ce" providerId="AD" clId="Web-{C83AC9A0-C389-6B15-6EB2-A2EF492AC606}" dt="2020-04-08T00:33:02.073" v="669"/>
          <ac:graphicFrameMkLst>
            <pc:docMk/>
            <pc:sldMk cId="1936741285" sldId="257"/>
            <ac:graphicFrameMk id="4" creationId="{00000000-0000-0000-0000-000000000000}"/>
          </ac:graphicFrameMkLst>
        </pc:graphicFrameChg>
        <pc:graphicFrameChg chg="add del mod modGraphic">
          <ac:chgData name="Caitlin E Coyle" userId="S::caitlin.coyle@umb.edu::cf9de9b0-a6f1-40ad-9ec9-f440f0a873ce" providerId="AD" clId="Web-{C83AC9A0-C389-6B15-6EB2-A2EF492AC606}" dt="2020-04-08T00:26:37.246" v="14"/>
          <ac:graphicFrameMkLst>
            <pc:docMk/>
            <pc:sldMk cId="1936741285" sldId="257"/>
            <ac:graphicFrameMk id="7" creationId="{74C569D4-8374-4DFF-9AC1-DE69E1B7999E}"/>
          </ac:graphicFrameMkLst>
        </pc:graphicFrameChg>
        <pc:graphicFrameChg chg="add del mod">
          <ac:chgData name="Caitlin E Coyle" userId="S::caitlin.coyle@umb.edu::cf9de9b0-a6f1-40ad-9ec9-f440f0a873ce" providerId="AD" clId="Web-{C83AC9A0-C389-6B15-6EB2-A2EF492AC606}" dt="2020-04-08T00:28:44.329" v="380"/>
          <ac:graphicFrameMkLst>
            <pc:docMk/>
            <pc:sldMk cId="1936741285" sldId="257"/>
            <ac:graphicFrameMk id="9" creationId="{6A98F9AD-5DD0-42BB-9D15-618E738EF347}"/>
          </ac:graphicFrameMkLst>
        </pc:graphicFrameChg>
      </pc:sldChg>
    </pc:docChg>
  </pc:docChgLst>
  <pc:docChgLst>
    <pc:chgData name="Caitlin E Coyle" userId="S::caitlin.coyle@umb.edu::cf9de9b0-a6f1-40ad-9ec9-f440f0a873ce" providerId="AD" clId="Web-{0686E995-8A29-C8D6-2E17-2364D220F444}"/>
    <pc:docChg chg="modSld">
      <pc:chgData name="Caitlin E Coyle" userId="S::caitlin.coyle@umb.edu::cf9de9b0-a6f1-40ad-9ec9-f440f0a873ce" providerId="AD" clId="Web-{0686E995-8A29-C8D6-2E17-2364D220F444}" dt="2020-04-08T00:23:57.063" v="21"/>
      <pc:docMkLst>
        <pc:docMk/>
      </pc:docMkLst>
      <pc:sldChg chg="modSp delCm">
        <pc:chgData name="Caitlin E Coyle" userId="S::caitlin.coyle@umb.edu::cf9de9b0-a6f1-40ad-9ec9-f440f0a873ce" providerId="AD" clId="Web-{0686E995-8A29-C8D6-2E17-2364D220F444}" dt="2020-04-08T00:23:53.001" v="17" actId="20577"/>
        <pc:sldMkLst>
          <pc:docMk/>
          <pc:sldMk cId="3232422740" sldId="256"/>
        </pc:sldMkLst>
        <pc:spChg chg="mod">
          <ac:chgData name="Caitlin E Coyle" userId="S::caitlin.coyle@umb.edu::cf9de9b0-a6f1-40ad-9ec9-f440f0a873ce" providerId="AD" clId="Web-{0686E995-8A29-C8D6-2E17-2364D220F444}" dt="2020-04-08T00:23:53.001" v="17" actId="20577"/>
          <ac:spMkLst>
            <pc:docMk/>
            <pc:sldMk cId="3232422740" sldId="256"/>
            <ac:spMk id="19" creationId="{00000000-0000-0000-0000-000000000000}"/>
          </ac:spMkLst>
        </pc:spChg>
        <pc:spChg chg="mod">
          <ac:chgData name="Caitlin E Coyle" userId="S::caitlin.coyle@umb.edu::cf9de9b0-a6f1-40ad-9ec9-f440f0a873ce" providerId="AD" clId="Web-{0686E995-8A29-C8D6-2E17-2364D220F444}" dt="2020-04-08T00:23:46.641" v="7" actId="20577"/>
          <ac:spMkLst>
            <pc:docMk/>
            <pc:sldMk cId="3232422740" sldId="256"/>
            <ac:spMk id="40" creationId="{00000000-0000-0000-0000-000000000000}"/>
          </ac:spMkLst>
        </pc:spChg>
      </pc:sldChg>
      <pc:sldChg chg="modSp">
        <pc:chgData name="Caitlin E Coyle" userId="S::caitlin.coyle@umb.edu::cf9de9b0-a6f1-40ad-9ec9-f440f0a873ce" providerId="AD" clId="Web-{0686E995-8A29-C8D6-2E17-2364D220F444}" dt="2020-04-08T00:23:57.063" v="21"/>
        <pc:sldMkLst>
          <pc:docMk/>
          <pc:sldMk cId="1936741285" sldId="257"/>
        </pc:sldMkLst>
        <pc:graphicFrameChg chg="mod modGraphic">
          <ac:chgData name="Caitlin E Coyle" userId="S::caitlin.coyle@umb.edu::cf9de9b0-a6f1-40ad-9ec9-f440f0a873ce" providerId="AD" clId="Web-{0686E995-8A29-C8D6-2E17-2364D220F444}" dt="2020-04-08T00:23:57.063" v="21"/>
          <ac:graphicFrameMkLst>
            <pc:docMk/>
            <pc:sldMk cId="1936741285" sldId="257"/>
            <ac:graphicFrameMk id="4" creationId="{00000000-0000-0000-0000-000000000000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_100_C0AADB54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7194891454894665E-2"/>
          <c:y val="3.4246575342465752E-2"/>
          <c:w val="0.70170611326645393"/>
          <c:h val="0.8780665025838145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MAPC SQ</c:v>
                </c:pt>
              </c:strCache>
            </c:strRef>
          </c:tx>
          <c:marker>
            <c:symbol val="triangle"/>
            <c:size val="12"/>
            <c:spPr>
              <a:solidFill>
                <a:srgbClr val="005A8B"/>
              </a:solidFill>
              <a:ln>
                <a:solidFill>
                  <a:schemeClr val="tx1"/>
                </a:solidFill>
              </a:ln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CF7-6243-9EC7-C85B5DE40986}"/>
                </c:ext>
              </c:extLst>
            </c:dLbl>
            <c:dLbl>
              <c:idx val="1"/>
              <c:layout>
                <c:manualLayout>
                  <c:x val="-1.9638361531339197E-3"/>
                  <c:y val="1.64034976911308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CF7-6243-9EC7-C85B5DE40986}"/>
                </c:ext>
              </c:extLst>
            </c:dLbl>
            <c:dLbl>
              <c:idx val="2"/>
              <c:layout>
                <c:manualLayout>
                  <c:x val="-3.3716856821468744E-2"/>
                  <c:y val="7.22354625457913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CF7-6243-9EC7-C85B5DE40986}"/>
                </c:ext>
              </c:extLst>
            </c:dLbl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  <c:txPr>
              <a:bodyPr/>
              <a:lstStyle/>
              <a:p>
                <a:pPr>
                  <a:defRPr sz="1200">
                    <a:latin typeface="Cambria" panose="020405030504060302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2010</c:v>
                </c:pt>
                <c:pt idx="1">
                  <c:v>2020*</c:v>
                </c:pt>
                <c:pt idx="2">
                  <c:v>2030*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5735</c:v>
                </c:pt>
                <c:pt idx="1">
                  <c:v>7357.3972508828647</c:v>
                </c:pt>
                <c:pt idx="2">
                  <c:v>8778.9532275446436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CF7-6243-9EC7-C85B5DE4098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MAPC SR</c:v>
                </c:pt>
              </c:strCache>
            </c:strRef>
          </c:tx>
          <c:marker>
            <c:symbol val="square"/>
            <c:size val="12"/>
            <c:spPr>
              <a:solidFill>
                <a:srgbClr val="A33F1F"/>
              </a:solidFill>
              <a:ln>
                <a:solidFill>
                  <a:schemeClr val="tx1"/>
                </a:solidFill>
              </a:ln>
            </c:spPr>
          </c:marker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4-8CF7-6243-9EC7-C85B5DE40986}"/>
              </c:ext>
            </c:extLst>
          </c:dPt>
          <c:dLbls>
            <c:dLbl>
              <c:idx val="0"/>
              <c:layout>
                <c:manualLayout>
                  <c:x val="-8.7962962962963007E-2"/>
                  <c:y val="-7.23328365087614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CF7-6243-9EC7-C85B5DE40986}"/>
                </c:ext>
              </c:extLst>
            </c:dLbl>
            <c:dLbl>
              <c:idx val="1"/>
              <c:layout>
                <c:manualLayout>
                  <c:x val="-1.0216262903239331E-2"/>
                  <c:y val="-3.30668073707282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CF7-6243-9EC7-C85B5DE40986}"/>
                </c:ext>
              </c:extLst>
            </c:dLbl>
            <c:dLbl>
              <c:idx val="2"/>
              <c:layout>
                <c:manualLayout>
                  <c:x val="-4.7579256674548332E-3"/>
                  <c:y val="-2.77460103583308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CF7-6243-9EC7-C85B5DE40986}"/>
                </c:ext>
              </c:extLst>
            </c:dLbl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  <c:txPr>
              <a:bodyPr/>
              <a:lstStyle/>
              <a:p>
                <a:pPr>
                  <a:defRPr sz="1200">
                    <a:latin typeface="Cambria" panose="020405030504060302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2010</c:v>
                </c:pt>
                <c:pt idx="1">
                  <c:v>2020*</c:v>
                </c:pt>
                <c:pt idx="2">
                  <c:v>2030*</c:v>
                </c:pt>
              </c:strCache>
            </c:strRef>
          </c:cat>
          <c:val>
            <c:numRef>
              <c:f>Sheet1!$C$2:$C$4</c:f>
              <c:numCache>
                <c:formatCode>0</c:formatCode>
                <c:ptCount val="3"/>
                <c:pt idx="0">
                  <c:v>5735</c:v>
                </c:pt>
                <c:pt idx="1">
                  <c:v>7293.3420021426246</c:v>
                </c:pt>
                <c:pt idx="2">
                  <c:v>8682.4372243523758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8CF7-6243-9EC7-C85B5DE4098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Donahue Alternative</c:v>
                </c:pt>
              </c:strCache>
            </c:strRef>
          </c:tx>
          <c:spPr>
            <a:ln w="41275">
              <a:solidFill>
                <a:srgbClr val="FFC000"/>
              </a:solidFill>
            </a:ln>
          </c:spPr>
          <c:marker>
            <c:symbol val="diamond"/>
            <c:size val="14"/>
            <c:spPr>
              <a:solidFill>
                <a:srgbClr val="FFC000"/>
              </a:solidFill>
              <a:ln w="9525">
                <a:solidFill>
                  <a:sysClr val="windowText" lastClr="000000"/>
                </a:solidFill>
              </a:ln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CF7-6243-9EC7-C85B5DE40986}"/>
                </c:ext>
              </c:extLst>
            </c:dLbl>
            <c:dLbl>
              <c:idx val="1"/>
              <c:layout>
                <c:manualLayout>
                  <c:x val="-4.0728633410619594E-2"/>
                  <c:y val="5.62350695467879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CF7-6243-9EC7-C85B5DE40986}"/>
                </c:ext>
              </c:extLst>
            </c:dLbl>
            <c:dLbl>
              <c:idx val="2"/>
              <c:layout>
                <c:manualLayout>
                  <c:x val="-4.129550132764017E-2"/>
                  <c:y val="6.4720479458784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CF7-6243-9EC7-C85B5DE40986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/>
                </a:solidFill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>
                    <a:latin typeface="Cambria" panose="020405030504060302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2010</c:v>
                </c:pt>
                <c:pt idx="1">
                  <c:v>2020*</c:v>
                </c:pt>
                <c:pt idx="2">
                  <c:v>2030*</c:v>
                </c:pt>
              </c:strCache>
            </c:strRef>
          </c:cat>
          <c:val>
            <c:numRef>
              <c:f>Sheet1!$D$2:$D$4</c:f>
              <c:numCache>
                <c:formatCode>0</c:formatCode>
                <c:ptCount val="3"/>
                <c:pt idx="0">
                  <c:v>5735</c:v>
                </c:pt>
                <c:pt idx="1">
                  <c:v>7622</c:v>
                </c:pt>
                <c:pt idx="2">
                  <c:v>9209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8CF7-6243-9EC7-C85B5DE4098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Donahue Vintage</c:v>
                </c:pt>
              </c:strCache>
            </c:strRef>
          </c:tx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CF7-6243-9EC7-C85B5DE40986}"/>
                </c:ext>
              </c:extLst>
            </c:dLbl>
            <c:dLbl>
              <c:idx val="2"/>
              <c:layout>
                <c:manualLayout>
                  <c:x val="-4.2351797862001946E-2"/>
                  <c:y val="-5.00268081463079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CF7-6243-9EC7-C85B5DE40986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/>
                </a:solidFill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>
                    <a:latin typeface="Cambria" panose="02040503050406030204" pitchFamily="18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Sheet1!$A$2:$A$4</c:f>
              <c:strCache>
                <c:ptCount val="3"/>
                <c:pt idx="0">
                  <c:v>2010</c:v>
                </c:pt>
                <c:pt idx="1">
                  <c:v>2020*</c:v>
                </c:pt>
                <c:pt idx="2">
                  <c:v>2030*</c:v>
                </c:pt>
              </c:strCache>
            </c:strRef>
          </c:cat>
          <c:val>
            <c:numRef>
              <c:f>Sheet1!$E$2:$E$4</c:f>
              <c:numCache>
                <c:formatCode>0</c:formatCode>
                <c:ptCount val="3"/>
                <c:pt idx="0">
                  <c:v>5735</c:v>
                </c:pt>
                <c:pt idx="1">
                  <c:v>7999</c:v>
                </c:pt>
                <c:pt idx="2">
                  <c:v>9591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8CF7-6243-9EC7-C85B5DE409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4026600"/>
        <c:axId val="592135552"/>
      </c:lineChart>
      <c:catAx>
        <c:axId val="554026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592135552"/>
        <c:crosses val="autoZero"/>
        <c:auto val="1"/>
        <c:lblAlgn val="ctr"/>
        <c:lblOffset val="100"/>
        <c:noMultiLvlLbl val="0"/>
      </c:catAx>
      <c:valAx>
        <c:axId val="592135552"/>
        <c:scaling>
          <c:orientation val="minMax"/>
          <c:min val="4500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554026600"/>
        <c:crosses val="autoZero"/>
        <c:crossBetween val="between"/>
      </c:valAx>
      <c:spPr>
        <a:solidFill>
          <a:schemeClr val="accent1">
            <a:lumMod val="20000"/>
            <a:lumOff val="80000"/>
          </a:schemeClr>
        </a:solidFill>
        <a:ln>
          <a:solidFill>
            <a:schemeClr val="tx1"/>
          </a:solidFill>
        </a:ln>
      </c:spPr>
    </c:plotArea>
    <c:legend>
      <c:legendPos val="r"/>
      <c:legendEntry>
        <c:idx val="0"/>
        <c:txPr>
          <a:bodyPr/>
          <a:lstStyle/>
          <a:p>
            <a:pPr>
              <a:defRPr sz="13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300"/>
            </a:pPr>
            <a:endParaRPr lang="en-US"/>
          </a:p>
        </c:txPr>
      </c:legendEntry>
      <c:layout>
        <c:manualLayout>
          <c:xMode val="edge"/>
          <c:yMode val="edge"/>
          <c:x val="0.79445011865529602"/>
          <c:y val="9.1703846794991217E-2"/>
          <c:w val="0.20554988134470412"/>
          <c:h val="0.46225565087946097"/>
        </c:manualLayout>
      </c:layout>
      <c:overlay val="0"/>
      <c:txPr>
        <a:bodyPr/>
        <a:lstStyle/>
        <a:p>
          <a:pPr>
            <a:defRPr sz="13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+mn-lt"/>
          <a:cs typeface="Arial"/>
        </a:defRPr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765BA1-EDBA-40B7-90A2-E4AF7732EF25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AD4AA6-B081-471B-932E-703466E90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275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AD4AA6-B081-471B-932E-703466E9013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250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4A69-5346-4B67-A327-BE4DBE967F5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EF1D-BF6B-4AC6-A250-E9AF66369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659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4A69-5346-4B67-A327-BE4DBE967F5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EF1D-BF6B-4AC6-A250-E9AF66369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703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4A69-5346-4B67-A327-BE4DBE967F5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EF1D-BF6B-4AC6-A250-E9AF66369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37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4A69-5346-4B67-A327-BE4DBE967F5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EF1D-BF6B-4AC6-A250-E9AF66369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057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4A69-5346-4B67-A327-BE4DBE967F5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EF1D-BF6B-4AC6-A250-E9AF66369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778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4A69-5346-4B67-A327-BE4DBE967F5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EF1D-BF6B-4AC6-A250-E9AF66369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021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4A69-5346-4B67-A327-BE4DBE967F5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EF1D-BF6B-4AC6-A250-E9AF66369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208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4A69-5346-4B67-A327-BE4DBE967F5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EF1D-BF6B-4AC6-A250-E9AF66369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282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4A69-5346-4B67-A327-BE4DBE967F5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EF1D-BF6B-4AC6-A250-E9AF66369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256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4A69-5346-4B67-A327-BE4DBE967F5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EF1D-BF6B-4AC6-A250-E9AF66369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100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4A69-5346-4B67-A327-BE4DBE967F5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EF1D-BF6B-4AC6-A250-E9AF66369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369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34A69-5346-4B67-A327-BE4DBE967F5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8EF1D-BF6B-4AC6-A250-E9AF66369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267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aitlin.coyle@umb.ed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1.xml"/><Relationship Id="rId4" Type="http://schemas.openxmlformats.org/officeDocument/2006/relationships/hyperlink" Target="http://www.umb.edu/demographyofagin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3107" y="15705"/>
            <a:ext cx="9418823" cy="1325563"/>
          </a:xfrm>
        </p:spPr>
        <p:txBody>
          <a:bodyPr/>
          <a:lstStyle/>
          <a:p>
            <a:r>
              <a:rPr lang="en-US" b="1"/>
              <a:t>Age Friendly Hingham: moving forward</a:t>
            </a:r>
          </a:p>
        </p:txBody>
      </p:sp>
      <p:pic>
        <p:nvPicPr>
          <p:cNvPr id="38" name="Content Placeholder 37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0796797" y="15705"/>
            <a:ext cx="1331082" cy="1617264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92388" y="1368478"/>
            <a:ext cx="5374806" cy="5198223"/>
            <a:chOff x="211980" y="1108488"/>
            <a:chExt cx="5655420" cy="5365940"/>
          </a:xfrm>
        </p:grpSpPr>
        <p:sp>
          <p:nvSpPr>
            <p:cNvPr id="8" name="Rectangle 7"/>
            <p:cNvSpPr/>
            <p:nvPr/>
          </p:nvSpPr>
          <p:spPr>
            <a:xfrm>
              <a:off x="211980" y="1108488"/>
              <a:ext cx="5655420" cy="5365940"/>
            </a:xfrm>
            <a:prstGeom prst="rect">
              <a:avLst/>
            </a:prstGeom>
            <a:solidFill>
              <a:sysClr val="window" lastClr="FFFFFF"/>
            </a:soli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399023" y="1144153"/>
              <a:ext cx="5242070" cy="5294606"/>
              <a:chOff x="2006745" y="809601"/>
              <a:chExt cx="5184653" cy="5238796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3432324" y="863744"/>
                <a:ext cx="908550" cy="2190811"/>
                <a:chOff x="3432324" y="863744"/>
                <a:chExt cx="908550" cy="2190811"/>
              </a:xfrm>
            </p:grpSpPr>
            <p:sp>
              <p:nvSpPr>
                <p:cNvPr id="34" name="Oval 33"/>
                <p:cNvSpPr/>
                <p:nvPr/>
              </p:nvSpPr>
              <p:spPr>
                <a:xfrm rot="14700000" flipH="1">
                  <a:off x="2791193" y="1504875"/>
                  <a:ext cx="2190811" cy="908550"/>
                </a:xfrm>
                <a:prstGeom prst="ellipse">
                  <a:avLst/>
                </a:prstGeom>
                <a:solidFill>
                  <a:srgbClr val="F6BB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d-ID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5" name="TextBox 34"/>
                <p:cNvSpPr txBox="1"/>
                <p:nvPr/>
              </p:nvSpPr>
              <p:spPr>
                <a:xfrm rot="3916289">
                  <a:off x="2927605" y="1702054"/>
                  <a:ext cx="18937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id-ID" sz="16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4A3207"/>
                      </a:solidFill>
                      <a:effectLst/>
                      <a:uLnTx/>
                      <a:uFillTx/>
                    </a:rPr>
                    <a:t>Transportation</a:t>
                  </a:r>
                </a:p>
              </p:txBody>
            </p:sp>
          </p:grpSp>
          <p:grpSp>
            <p:nvGrpSpPr>
              <p:cNvPr id="11" name="Group 10"/>
              <p:cNvGrpSpPr/>
              <p:nvPr/>
            </p:nvGrpSpPr>
            <p:grpSpPr>
              <a:xfrm>
                <a:off x="4672414" y="809601"/>
                <a:ext cx="908550" cy="2190811"/>
                <a:chOff x="4672414" y="809601"/>
                <a:chExt cx="908550" cy="2190811"/>
              </a:xfrm>
            </p:grpSpPr>
            <p:sp>
              <p:nvSpPr>
                <p:cNvPr id="32" name="Oval 31"/>
                <p:cNvSpPr/>
                <p:nvPr/>
              </p:nvSpPr>
              <p:spPr>
                <a:xfrm rot="17400000" flipH="1">
                  <a:off x="4031283" y="1450732"/>
                  <a:ext cx="2190811" cy="908550"/>
                </a:xfrm>
                <a:prstGeom prst="ellipse">
                  <a:avLst/>
                </a:prstGeom>
                <a:solidFill>
                  <a:srgbClr val="F6BB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d-ID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3" name="TextBox 32"/>
                <p:cNvSpPr txBox="1"/>
                <p:nvPr/>
              </p:nvSpPr>
              <p:spPr>
                <a:xfrm rot="17401892">
                  <a:off x="4157703" y="1747035"/>
                  <a:ext cx="18937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id-ID" sz="16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4A3207"/>
                      </a:solidFill>
                      <a:effectLst/>
                      <a:uLnTx/>
                      <a:uFillTx/>
                    </a:rPr>
                    <a:t>Housing</a:t>
                  </a:r>
                </a:p>
              </p:txBody>
            </p:sp>
          </p:grpSp>
          <p:grpSp>
            <p:nvGrpSpPr>
              <p:cNvPr id="12" name="Group 11"/>
              <p:cNvGrpSpPr/>
              <p:nvPr/>
            </p:nvGrpSpPr>
            <p:grpSpPr>
              <a:xfrm>
                <a:off x="2013288" y="2458284"/>
                <a:ext cx="2190811" cy="908550"/>
                <a:chOff x="2048499" y="2372290"/>
                <a:chExt cx="2190811" cy="908550"/>
              </a:xfrm>
            </p:grpSpPr>
            <p:sp>
              <p:nvSpPr>
                <p:cNvPr id="30" name="Oval 29"/>
                <p:cNvSpPr/>
                <p:nvPr/>
              </p:nvSpPr>
              <p:spPr>
                <a:xfrm rot="12000000" flipH="1">
                  <a:off x="2048499" y="2372290"/>
                  <a:ext cx="2190811" cy="908550"/>
                </a:xfrm>
                <a:prstGeom prst="ellipse">
                  <a:avLst/>
                </a:prstGeom>
                <a:solidFill>
                  <a:srgbClr val="F6BB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d-ID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1" name="TextBox 30"/>
                <p:cNvSpPr txBox="1"/>
                <p:nvPr/>
              </p:nvSpPr>
              <p:spPr>
                <a:xfrm rot="1308890">
                  <a:off x="2057246" y="2602248"/>
                  <a:ext cx="1893775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4A3207"/>
                      </a:solidFill>
                      <a:effectLst/>
                      <a:uLnTx/>
                      <a:uFillTx/>
                    </a:rPr>
                    <a:t>Outdoor space and buildings</a:t>
                  </a:r>
                </a:p>
              </p:txBody>
            </p:sp>
          </p:grpSp>
          <p:grpSp>
            <p:nvGrpSpPr>
              <p:cNvPr id="13" name="Group 12"/>
              <p:cNvGrpSpPr/>
              <p:nvPr/>
            </p:nvGrpSpPr>
            <p:grpSpPr>
              <a:xfrm>
                <a:off x="2006745" y="2289322"/>
                <a:ext cx="5184653" cy="3759075"/>
                <a:chOff x="2006745" y="2289322"/>
                <a:chExt cx="5184653" cy="3759075"/>
              </a:xfrm>
            </p:grpSpPr>
            <p:grpSp>
              <p:nvGrpSpPr>
                <p:cNvPr id="14" name="Group 13"/>
                <p:cNvGrpSpPr/>
                <p:nvPr/>
              </p:nvGrpSpPr>
              <p:grpSpPr>
                <a:xfrm>
                  <a:off x="4803128" y="3803443"/>
                  <a:ext cx="908550" cy="2190811"/>
                  <a:chOff x="4803128" y="3803443"/>
                  <a:chExt cx="908550" cy="2190811"/>
                </a:xfrm>
              </p:grpSpPr>
              <p:sp>
                <p:nvSpPr>
                  <p:cNvPr id="28" name="Oval 27"/>
                  <p:cNvSpPr/>
                  <p:nvPr/>
                </p:nvSpPr>
                <p:spPr>
                  <a:xfrm rot="14700000" flipH="1">
                    <a:off x="4161997" y="4444574"/>
                    <a:ext cx="2190811" cy="908550"/>
                  </a:xfrm>
                  <a:prstGeom prst="ellipse">
                    <a:avLst/>
                  </a:prstGeom>
                  <a:solidFill>
                    <a:srgbClr val="F6BB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id-ID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29" name="TextBox 28"/>
                  <p:cNvSpPr txBox="1"/>
                  <p:nvPr/>
                </p:nvSpPr>
                <p:spPr>
                  <a:xfrm rot="3916289">
                    <a:off x="4330718" y="4673670"/>
                    <a:ext cx="1893775" cy="58477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defPPr>
                      <a:defRPr lang="id-ID"/>
                    </a:defPPr>
                    <a:lvl1pPr algn="ctr">
                      <a:defRPr sz="1600" b="1">
                        <a:solidFill>
                          <a:schemeClr val="bg1">
                            <a:lumMod val="85000"/>
                          </a:schemeClr>
                        </a:solidFill>
                      </a:defRPr>
                    </a:lvl1pPr>
                  </a:lstStyle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id-ID" sz="16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4A3207"/>
                        </a:solidFill>
                        <a:effectLst/>
                        <a:uLnTx/>
                        <a:uFillTx/>
                      </a:rPr>
                      <a:t>Civic participation an</a:t>
                    </a:r>
                    <a:r>
                      <a:rPr kumimoji="0" lang="en-US" sz="16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4A3207"/>
                        </a:solidFill>
                        <a:effectLst/>
                        <a:uLnTx/>
                        <a:uFillTx/>
                      </a:rPr>
                      <a:t>d</a:t>
                    </a:r>
                    <a:r>
                      <a:rPr kumimoji="0" lang="id-ID" sz="16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4A3207"/>
                        </a:solidFill>
                        <a:effectLst/>
                        <a:uLnTx/>
                        <a:uFillTx/>
                      </a:rPr>
                      <a:t> employment</a:t>
                    </a:r>
                  </a:p>
                </p:txBody>
              </p:sp>
            </p:grpSp>
            <p:grpSp>
              <p:nvGrpSpPr>
                <p:cNvPr id="15" name="Group 14"/>
                <p:cNvGrpSpPr/>
                <p:nvPr/>
              </p:nvGrpSpPr>
              <p:grpSpPr>
                <a:xfrm>
                  <a:off x="4946444" y="2289322"/>
                  <a:ext cx="2190811" cy="908550"/>
                  <a:chOff x="4946444" y="2289322"/>
                  <a:chExt cx="2190811" cy="908550"/>
                </a:xfrm>
              </p:grpSpPr>
              <p:sp>
                <p:nvSpPr>
                  <p:cNvPr id="26" name="Oval 25"/>
                  <p:cNvSpPr/>
                  <p:nvPr/>
                </p:nvSpPr>
                <p:spPr>
                  <a:xfrm rot="9300000" flipH="1">
                    <a:off x="4946444" y="2289322"/>
                    <a:ext cx="2190811" cy="908550"/>
                  </a:xfrm>
                  <a:prstGeom prst="ellipse">
                    <a:avLst/>
                  </a:prstGeom>
                  <a:solidFill>
                    <a:srgbClr val="F6BB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id-ID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27" name="TextBox 26"/>
                  <p:cNvSpPr txBox="1"/>
                  <p:nvPr/>
                </p:nvSpPr>
                <p:spPr>
                  <a:xfrm rot="20167534">
                    <a:off x="5146183" y="2509592"/>
                    <a:ext cx="1893775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id-ID" sz="16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4A3207"/>
                        </a:solidFill>
                        <a:effectLst/>
                        <a:uLnTx/>
                        <a:uFillTx/>
                      </a:rPr>
                      <a:t>Social participation</a:t>
                    </a:r>
                  </a:p>
                </p:txBody>
              </p:sp>
            </p:grpSp>
            <p:grpSp>
              <p:nvGrpSpPr>
                <p:cNvPr id="16" name="Group 15"/>
                <p:cNvGrpSpPr/>
                <p:nvPr/>
              </p:nvGrpSpPr>
              <p:grpSpPr>
                <a:xfrm>
                  <a:off x="3563038" y="3857586"/>
                  <a:ext cx="908550" cy="2190811"/>
                  <a:chOff x="3563038" y="3857586"/>
                  <a:chExt cx="908550" cy="2190811"/>
                </a:xfrm>
              </p:grpSpPr>
              <p:sp>
                <p:nvSpPr>
                  <p:cNvPr id="24" name="Oval 23"/>
                  <p:cNvSpPr/>
                  <p:nvPr/>
                </p:nvSpPr>
                <p:spPr>
                  <a:xfrm rot="17400000" flipH="1">
                    <a:off x="2921907" y="4498717"/>
                    <a:ext cx="2190811" cy="908550"/>
                  </a:xfrm>
                  <a:prstGeom prst="ellipse">
                    <a:avLst/>
                  </a:prstGeom>
                  <a:solidFill>
                    <a:srgbClr val="F6BB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id-ID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25" name="TextBox 24"/>
                  <p:cNvSpPr txBox="1"/>
                  <p:nvPr/>
                </p:nvSpPr>
                <p:spPr>
                  <a:xfrm rot="17511420">
                    <a:off x="3089994" y="4717521"/>
                    <a:ext cx="1893775" cy="58477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defPPr>
                      <a:defRPr lang="id-ID"/>
                    </a:defPPr>
                    <a:lvl1pPr algn="ctr">
                      <a:defRPr sz="1600" b="1">
                        <a:solidFill>
                          <a:schemeClr val="bg1">
                            <a:lumMod val="85000"/>
                          </a:schemeClr>
                        </a:solidFill>
                      </a:defRPr>
                    </a:lvl1pPr>
                  </a:lstStyle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id-ID" sz="16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4A3207"/>
                        </a:solidFill>
                        <a:effectLst/>
                        <a:uLnTx/>
                        <a:uFillTx/>
                      </a:rPr>
                      <a:t>Communication and information</a:t>
                    </a:r>
                  </a:p>
                </p:txBody>
              </p:sp>
            </p:grpSp>
            <p:grpSp>
              <p:nvGrpSpPr>
                <p:cNvPr id="17" name="Group 16"/>
                <p:cNvGrpSpPr/>
                <p:nvPr/>
              </p:nvGrpSpPr>
              <p:grpSpPr>
                <a:xfrm>
                  <a:off x="2006745" y="3660127"/>
                  <a:ext cx="2190811" cy="908550"/>
                  <a:chOff x="2006745" y="3660127"/>
                  <a:chExt cx="2190811" cy="908550"/>
                </a:xfrm>
              </p:grpSpPr>
              <p:sp>
                <p:nvSpPr>
                  <p:cNvPr id="22" name="Oval 21"/>
                  <p:cNvSpPr/>
                  <p:nvPr/>
                </p:nvSpPr>
                <p:spPr>
                  <a:xfrm rot="9300000" flipH="1">
                    <a:off x="2006745" y="3660127"/>
                    <a:ext cx="2190811" cy="908550"/>
                  </a:xfrm>
                  <a:prstGeom prst="ellipse">
                    <a:avLst/>
                  </a:prstGeom>
                  <a:solidFill>
                    <a:srgbClr val="F6BB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id-ID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23" name="TextBox 22"/>
                  <p:cNvSpPr txBox="1"/>
                  <p:nvPr/>
                </p:nvSpPr>
                <p:spPr>
                  <a:xfrm rot="20167534">
                    <a:off x="2111300" y="3754143"/>
                    <a:ext cx="1893775" cy="58477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defPPr>
                      <a:defRPr lang="id-ID"/>
                    </a:defPPr>
                    <a:lvl1pPr algn="ctr">
                      <a:defRPr sz="1600" b="1">
                        <a:solidFill>
                          <a:schemeClr val="bg1">
                            <a:lumMod val="85000"/>
                          </a:schemeClr>
                        </a:solidFill>
                      </a:defRPr>
                    </a:lvl1pPr>
                  </a:lstStyle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6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4A3207"/>
                        </a:solidFill>
                        <a:effectLst/>
                        <a:uLnTx/>
                        <a:uFillTx/>
                      </a:rPr>
                      <a:t>Community support and health services</a:t>
                    </a:r>
                  </a:p>
                </p:txBody>
              </p:sp>
            </p:grpSp>
            <p:grpSp>
              <p:nvGrpSpPr>
                <p:cNvPr id="18" name="Group 17"/>
                <p:cNvGrpSpPr/>
                <p:nvPr/>
              </p:nvGrpSpPr>
              <p:grpSpPr>
                <a:xfrm>
                  <a:off x="5000587" y="3529413"/>
                  <a:ext cx="2190811" cy="908550"/>
                  <a:chOff x="5000587" y="3529413"/>
                  <a:chExt cx="2190811" cy="908550"/>
                </a:xfrm>
              </p:grpSpPr>
              <p:sp>
                <p:nvSpPr>
                  <p:cNvPr id="20" name="Oval 19"/>
                  <p:cNvSpPr/>
                  <p:nvPr/>
                </p:nvSpPr>
                <p:spPr>
                  <a:xfrm rot="12000000" flipH="1">
                    <a:off x="5000587" y="3529413"/>
                    <a:ext cx="2190811" cy="908550"/>
                  </a:xfrm>
                  <a:prstGeom prst="ellipse">
                    <a:avLst/>
                  </a:prstGeom>
                  <a:solidFill>
                    <a:srgbClr val="F6BB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id-ID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21" name="TextBox 20"/>
                  <p:cNvSpPr txBox="1"/>
                  <p:nvPr/>
                </p:nvSpPr>
                <p:spPr>
                  <a:xfrm rot="1187885">
                    <a:off x="5133022" y="3718015"/>
                    <a:ext cx="1893775" cy="58477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defPPr>
                      <a:defRPr lang="id-ID"/>
                    </a:defPPr>
                    <a:lvl1pPr algn="ctr">
                      <a:defRPr sz="1600" b="1">
                        <a:solidFill>
                          <a:schemeClr val="bg1">
                            <a:lumMod val="85000"/>
                          </a:schemeClr>
                        </a:solidFill>
                      </a:defRPr>
                    </a:lvl1pPr>
                  </a:lstStyle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id-ID" sz="16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4A3207"/>
                        </a:solidFill>
                        <a:effectLst/>
                        <a:uLnTx/>
                        <a:uFillTx/>
                      </a:rPr>
                      <a:t>Respect and social inclusion</a:t>
                    </a:r>
                  </a:p>
                </p:txBody>
              </p:sp>
            </p:grpSp>
            <p:sp>
              <p:nvSpPr>
                <p:cNvPr id="19" name="Oval 18"/>
                <p:cNvSpPr/>
                <p:nvPr/>
              </p:nvSpPr>
              <p:spPr>
                <a:xfrm>
                  <a:off x="3810091" y="2667091"/>
                  <a:ext cx="1523817" cy="1523817"/>
                </a:xfrm>
                <a:prstGeom prst="ellipse">
                  <a:avLst/>
                </a:prstGeom>
                <a:solidFill>
                  <a:srgbClr val="B78B41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lIns="72000" tIns="36000" rIns="72000" bIns="36000"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700" b="1" i="0" u="none" strike="noStrike" kern="0" cap="none" spc="0" normalizeH="0" baseline="0" noProof="0">
                      <a:ln>
                        <a:noFill/>
                      </a:ln>
                      <a:effectLst/>
                      <a:uLnTx/>
                      <a:uFillTx/>
                    </a:rPr>
                    <a:t>Age Friendly </a:t>
                  </a:r>
                  <a:r>
                    <a:rPr lang="en-US" sz="1700" b="1" kern="0"/>
                    <a:t>Hingham</a:t>
                  </a:r>
                  <a:endParaRPr lang="en-US" sz="1700" b="1" i="0" u="none" strike="noStrike" kern="0" cap="none" spc="0" normalizeH="0" baseline="0" noProof="0">
                    <a:ln>
                      <a:noFill/>
                    </a:ln>
                    <a:effectLst/>
                    <a:uLnTx/>
                    <a:uFillTx/>
                    <a:cs typeface="Calibri"/>
                  </a:endParaRPr>
                </a:p>
              </p:txBody>
            </p:sp>
          </p:grpSp>
        </p:grpSp>
      </p:grpSp>
      <p:sp>
        <p:nvSpPr>
          <p:cNvPr id="36" name="TextBox 35"/>
          <p:cNvSpPr txBox="1"/>
          <p:nvPr/>
        </p:nvSpPr>
        <p:spPr>
          <a:xfrm>
            <a:off x="9077557" y="891425"/>
            <a:ext cx="28215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Caitlin Coyle, PhD</a:t>
            </a:r>
          </a:p>
          <a:p>
            <a:r>
              <a:rPr lang="en-US" sz="1400">
                <a:hlinkClick r:id="rId3"/>
              </a:rPr>
              <a:t>Caitlin.coyle@umb.edu</a:t>
            </a:r>
            <a:r>
              <a:rPr lang="en-US" sz="1400"/>
              <a:t> </a:t>
            </a:r>
          </a:p>
          <a:p>
            <a:r>
              <a:rPr lang="en-US" sz="1400"/>
              <a:t>617-287-7467</a:t>
            </a:r>
          </a:p>
          <a:p>
            <a:r>
              <a:rPr lang="en-US" sz="1400">
                <a:hlinkClick r:id="rId4"/>
              </a:rPr>
              <a:t>www.umb.edu/demographyofaging</a:t>
            </a:r>
            <a:r>
              <a:rPr lang="en-US" sz="1400"/>
              <a:t> 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692469" y="5778481"/>
            <a:ext cx="6312297" cy="9233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/>
              <a:t>The Hingham population age 60+  is expected to continue its upward growth. Projections suggest that by 2030, approximately 39% of  residents will be age 60 or older. </a:t>
            </a:r>
          </a:p>
        </p:txBody>
      </p:sp>
      <p:graphicFrame>
        <p:nvGraphicFramePr>
          <p:cNvPr id="41" name="Chart 40">
            <a:extLst>
              <a:ext uri="{FF2B5EF4-FFF2-40B4-BE49-F238E27FC236}">
                <a16:creationId xmlns:a16="http://schemas.microsoft.com/office/drawing/2014/main" id="{F761411E-048C-B54B-B715-101114C53C6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81912116"/>
              </p:ext>
            </p:extLst>
          </p:nvPr>
        </p:nvGraphicFramePr>
        <p:xfrm>
          <a:off x="6165229" y="1898874"/>
          <a:ext cx="5962650" cy="37836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232422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6245535"/>
              </p:ext>
            </p:extLst>
          </p:nvPr>
        </p:nvGraphicFramePr>
        <p:xfrm>
          <a:off x="297051" y="256497"/>
          <a:ext cx="10937005" cy="44316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668">
                  <a:extLst>
                    <a:ext uri="{9D8B030D-6E8A-4147-A177-3AD203B41FA5}">
                      <a16:colId xmlns:a16="http://schemas.microsoft.com/office/drawing/2014/main" val="1034622425"/>
                    </a:ext>
                  </a:extLst>
                </a:gridCol>
                <a:gridCol w="7291337">
                  <a:extLst>
                    <a:ext uri="{9D8B030D-6E8A-4147-A177-3AD203B41FA5}">
                      <a16:colId xmlns:a16="http://schemas.microsoft.com/office/drawing/2014/main" val="3249955245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/>
                        <a:t> Description</a:t>
                      </a:r>
                      <a:r>
                        <a:rPr lang="en-US" baseline="0"/>
                        <a:t> of Accessibility Needs in Hingham</a:t>
                      </a:r>
                      <a:endParaRPr lang="en-US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415488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u="sng" baseline="0"/>
                        <a:t>Transportation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Limited capacity of volunteer drivers, need is higher than capacity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Parking is at-capacity in town centers and at train stations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 intra-Hingham or local bus service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Existing transportation services are limited by their schedules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346223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u="sng"/>
                        <a:t>Pedestrian Safety</a:t>
                      </a:r>
                      <a:r>
                        <a:rPr lang="en-US" b="1" u="sng" baseline="0"/>
                        <a:t> &amp; Traffic</a:t>
                      </a:r>
                      <a:endParaRPr lang="en-US" b="1" u="sng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u="sn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Limited public transportation to access outdoor spaces</a:t>
                      </a:r>
                      <a:endParaRPr lang="en-US" sz="1800" b="0" i="0" u="none" strike="noStrike" noProof="0">
                        <a:effectLst/>
                      </a:endParaRPr>
                    </a:p>
                    <a:p>
                      <a:pPr marL="285750" marR="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Parks and playgrounds are not all accessible to persons with mobility needs</a:t>
                      </a:r>
                    </a:p>
                    <a:p>
                      <a:pPr marL="285750" marR="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Car-dependent community, driver safety and transportation alternatives are needed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706448"/>
                  </a:ext>
                </a:extLst>
              </a:tr>
              <a:tr h="10381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u="sng"/>
                        <a:t>Uneven </a:t>
                      </a:r>
                      <a:r>
                        <a:rPr lang="en-US" b="1" u="sng" baseline="0"/>
                        <a:t>Communication Among Stakeholders</a:t>
                      </a:r>
                      <a:endParaRPr lang="en-US" b="1" u="sng"/>
                    </a:p>
                    <a:p>
                      <a:pPr algn="ctr"/>
                      <a:endParaRPr lang="en-US" b="1" u="sn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i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Limited opportunity for “community stakeholders” to communicate</a:t>
                      </a:r>
                    </a:p>
                    <a:p>
                      <a:pPr marL="285750" marR="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Uneven communication between municipality and stakeholders, residents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67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u="sng"/>
                        <a:t>Social Participation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Limited opportunities for multiple generations to gather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1195269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-249955" y="5022989"/>
            <a:ext cx="25962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u="sng"/>
          </a:p>
          <a:p>
            <a:pPr algn="ctr"/>
            <a:r>
              <a:rPr lang="en-US" b="1" u="sng"/>
              <a:t>Suggested </a:t>
            </a:r>
          </a:p>
          <a:p>
            <a:pPr algn="ctr"/>
            <a:r>
              <a:rPr lang="en-US" b="1" u="sng"/>
              <a:t>Action Steps:</a:t>
            </a:r>
          </a:p>
        </p:txBody>
      </p:sp>
      <p:sp>
        <p:nvSpPr>
          <p:cNvPr id="3" name="Left Brace 2"/>
          <p:cNvSpPr/>
          <p:nvPr/>
        </p:nvSpPr>
        <p:spPr>
          <a:xfrm>
            <a:off x="2060535" y="4856302"/>
            <a:ext cx="878607" cy="1717445"/>
          </a:xfrm>
          <a:prstGeom prst="lef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69770" y="4699361"/>
            <a:ext cx="8752115" cy="197592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285750" indent="-285750">
              <a:spcBef>
                <a:spcPct val="20000"/>
              </a:spcBef>
              <a:spcAft>
                <a:spcPct val="0"/>
              </a:spcAft>
              <a:buFont typeface="Arial,Sans-Serif" panose="05000000000000000000" pitchFamily="2" charset="2"/>
              <a:buChar char="•"/>
            </a:pPr>
            <a:r>
              <a:rPr lang="en-US">
                <a:ea typeface="+mn-lt"/>
                <a:cs typeface="+mn-lt"/>
              </a:rPr>
              <a:t>Look into ways for the fire department to coordinate with health services to improve access to medical transportation for vulnerable residents</a:t>
            </a:r>
          </a:p>
          <a:p>
            <a:pPr marL="285750" indent="-285750">
              <a:spcBef>
                <a:spcPct val="20000"/>
              </a:spcBef>
              <a:spcAft>
                <a:spcPct val="0"/>
              </a:spcAft>
              <a:buFont typeface="Arial,Sans-Serif" panose="05000000000000000000" pitchFamily="2" charset="2"/>
              <a:buChar char="•"/>
            </a:pPr>
            <a:r>
              <a:rPr lang="en-US">
                <a:ea typeface="+mn-lt"/>
                <a:cs typeface="+mn-lt"/>
              </a:rPr>
              <a:t>Look into ways to increase amount of parking for older adult</a:t>
            </a:r>
          </a:p>
          <a:p>
            <a:pPr marL="742950" lvl="1" indent="-285750">
              <a:spcBef>
                <a:spcPct val="20000"/>
              </a:spcBef>
              <a:spcAft>
                <a:spcPct val="0"/>
              </a:spcAft>
              <a:buFont typeface="Arial,Sans-Serif" panose="05000000000000000000" pitchFamily="2" charset="2"/>
              <a:buChar char="•"/>
            </a:pPr>
            <a:r>
              <a:rPr lang="en-US">
                <a:ea typeface="+mn-lt"/>
                <a:cs typeface="+mn-lt"/>
              </a:rPr>
              <a:t>For example, designated parking spaces for older adults</a:t>
            </a:r>
          </a:p>
          <a:p>
            <a:pPr marL="285750" indent="-285750">
              <a:spcBef>
                <a:spcPct val="20000"/>
              </a:spcBef>
              <a:spcAft>
                <a:spcPct val="0"/>
              </a:spcAft>
              <a:buFont typeface="Arial,Sans-Serif" panose="05000000000000000000" pitchFamily="2" charset="2"/>
              <a:buChar char="•"/>
            </a:pPr>
            <a:r>
              <a:rPr lang="en-US">
                <a:ea typeface="+mn-lt"/>
                <a:cs typeface="+mn-lt"/>
              </a:rPr>
              <a:t>Look into ways to expand the hours and volunteer capacity of older adult transportation</a:t>
            </a:r>
          </a:p>
          <a:p>
            <a:pPr marL="285750" indent="-285750">
              <a:spcBef>
                <a:spcPct val="20000"/>
              </a:spcBef>
              <a:spcAft>
                <a:spcPct val="0"/>
              </a:spcAft>
              <a:buFont typeface="Arial,Sans-Serif" panose="05000000000000000000" pitchFamily="2" charset="2"/>
              <a:buChar char="•"/>
            </a:pPr>
            <a:r>
              <a:rPr lang="en-US">
                <a:ea typeface="+mn-lt"/>
                <a:cs typeface="+mn-lt"/>
              </a:rPr>
              <a:t>Host quarterly stakeholder coffee hours to share information</a:t>
            </a:r>
          </a:p>
        </p:txBody>
      </p:sp>
    </p:spTree>
    <p:extLst>
      <p:ext uri="{BB962C8B-B14F-4D97-AF65-F5344CB8AC3E}">
        <p14:creationId xmlns:p14="http://schemas.microsoft.com/office/powerpoint/2010/main" val="1936741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mbria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5EFA3785FC50438A5CE0467113ADF5" ma:contentTypeVersion="12" ma:contentTypeDescription="Create a new document." ma:contentTypeScope="" ma:versionID="168cd0c61b1cb03dd163b6a8e503f64b">
  <xsd:schema xmlns:xsd="http://www.w3.org/2001/XMLSchema" xmlns:xs="http://www.w3.org/2001/XMLSchema" xmlns:p="http://schemas.microsoft.com/office/2006/metadata/properties" xmlns:ns3="28333d97-f83f-43f0-8e2a-d0a9ba9678ac" xmlns:ns4="6c122e25-6aea-44cb-9533-f337dbfc1912" targetNamespace="http://schemas.microsoft.com/office/2006/metadata/properties" ma:root="true" ma:fieldsID="113eba55aeaaf95b9046ec89d1aa0942" ns3:_="" ns4:_="">
    <xsd:import namespace="28333d97-f83f-43f0-8e2a-d0a9ba9678ac"/>
    <xsd:import namespace="6c122e25-6aea-44cb-9533-f337dbfc191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333d97-f83f-43f0-8e2a-d0a9ba9678a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122e25-6aea-44cb-9533-f337dbfc191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DABA615-3000-4816-9900-0E9D1EB47D77}">
  <ds:schemaRefs>
    <ds:schemaRef ds:uri="28333d97-f83f-43f0-8e2a-d0a9ba9678ac"/>
    <ds:schemaRef ds:uri="6c122e25-6aea-44cb-9533-f337dbfc191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1854D9B2-D4FB-41B0-9AAF-977D01E2599B}">
  <ds:schemaRefs>
    <ds:schemaRef ds:uri="28333d97-f83f-43f0-8e2a-d0a9ba9678ac"/>
    <ds:schemaRef ds:uri="6c122e25-6aea-44cb-9533-f337dbfc1912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7706DD8-390F-475E-8353-063F0520922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Age Friendly Hingham: moving forward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 Friendly Quincy: moving forward</dc:title>
  <dc:creator>Caitlin E Coyle</dc:creator>
  <cp:revision>1</cp:revision>
  <dcterms:created xsi:type="dcterms:W3CDTF">2020-02-19T18:50:33Z</dcterms:created>
  <dcterms:modified xsi:type="dcterms:W3CDTF">2020-04-08T00:34:02Z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0x010100645EFA3785FC50438A5CE0467113ADF5</vt:lpwstr>
  </property>
</Properties>
</file>