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ailman" initials="MOU" lastIdx="1" clrIdx="0">
    <p:extLst>
      <p:ext uri="{19B8F6BF-5375-455C-9EA6-DF929625EA0E}">
        <p15:presenceInfo xmlns:p15="http://schemas.microsoft.com/office/powerpoint/2012/main" userId="RMail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310C50-F9DD-C903-469D-B6A62400F160}" v="574" dt="2020-04-08T00:18:10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5" autoAdjust="0"/>
    <p:restoredTop sz="81439" autoAdjust="0"/>
  </p:normalViewPr>
  <p:slideViewPr>
    <p:cSldViewPr snapToGrid="0">
      <p:cViewPr varScale="1">
        <p:scale>
          <a:sx n="33" d="100"/>
          <a:sy n="33" d="100"/>
        </p:scale>
        <p:origin x="240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E Coyle" userId="S::caitlin.coyle@umb.edu::cf9de9b0-a6f1-40ad-9ec9-f440f0a873ce" providerId="AD" clId="Web-{DD310C50-F9DD-C903-469D-B6A62400F160}"/>
    <pc:docChg chg="modSld">
      <pc:chgData name="Caitlin E Coyle" userId="S::caitlin.coyle@umb.edu::cf9de9b0-a6f1-40ad-9ec9-f440f0a873ce" providerId="AD" clId="Web-{DD310C50-F9DD-C903-469D-B6A62400F160}" dt="2020-04-08T00:18:10.454" v="538" actId="20577"/>
      <pc:docMkLst>
        <pc:docMk/>
      </pc:docMkLst>
      <pc:sldChg chg="modSp delCm">
        <pc:chgData name="Caitlin E Coyle" userId="S::caitlin.coyle@umb.edu::cf9de9b0-a6f1-40ad-9ec9-f440f0a873ce" providerId="AD" clId="Web-{DD310C50-F9DD-C903-469D-B6A62400F160}" dt="2020-04-08T00:18:10.454" v="537" actId="20577"/>
        <pc:sldMkLst>
          <pc:docMk/>
          <pc:sldMk cId="3232422740" sldId="256"/>
        </pc:sldMkLst>
        <pc:spChg chg="mod">
          <ac:chgData name="Caitlin E Coyle" userId="S::caitlin.coyle@umb.edu::cf9de9b0-a6f1-40ad-9ec9-f440f0a873ce" providerId="AD" clId="Web-{DD310C50-F9DD-C903-469D-B6A62400F160}" dt="2020-04-08T00:08:30.699" v="24" actId="20577"/>
          <ac:spMkLst>
            <pc:docMk/>
            <pc:sldMk cId="3232422740" sldId="256"/>
            <ac:spMk id="19" creationId="{00000000-0000-0000-0000-000000000000}"/>
          </ac:spMkLst>
        </pc:spChg>
        <pc:spChg chg="mod">
          <ac:chgData name="Caitlin E Coyle" userId="S::caitlin.coyle@umb.edu::cf9de9b0-a6f1-40ad-9ec9-f440f0a873ce" providerId="AD" clId="Web-{DD310C50-F9DD-C903-469D-B6A62400F160}" dt="2020-04-08T00:08:38.277" v="25" actId="1076"/>
          <ac:spMkLst>
            <pc:docMk/>
            <pc:sldMk cId="3232422740" sldId="256"/>
            <ac:spMk id="36" creationId="{00000000-0000-0000-0000-000000000000}"/>
          </ac:spMkLst>
        </pc:spChg>
        <pc:spChg chg="mod">
          <ac:chgData name="Caitlin E Coyle" userId="S::caitlin.coyle@umb.edu::cf9de9b0-a6f1-40ad-9ec9-f440f0a873ce" providerId="AD" clId="Web-{DD310C50-F9DD-C903-469D-B6A62400F160}" dt="2020-04-08T00:18:10.454" v="537" actId="20577"/>
          <ac:spMkLst>
            <pc:docMk/>
            <pc:sldMk cId="3232422740" sldId="256"/>
            <ac:spMk id="40" creationId="{00000000-0000-0000-0000-000000000000}"/>
          </ac:spMkLst>
        </pc:spChg>
      </pc:sldChg>
      <pc:sldChg chg="addSp delSp modSp">
        <pc:chgData name="Caitlin E Coyle" userId="S::caitlin.coyle@umb.edu::cf9de9b0-a6f1-40ad-9ec9-f440f0a873ce" providerId="AD" clId="Web-{DD310C50-F9DD-C903-469D-B6A62400F160}" dt="2020-04-08T00:13:13.443" v="534"/>
        <pc:sldMkLst>
          <pc:docMk/>
          <pc:sldMk cId="1936741285" sldId="257"/>
        </pc:sldMkLst>
        <pc:spChg chg="mod">
          <ac:chgData name="Caitlin E Coyle" userId="S::caitlin.coyle@umb.edu::cf9de9b0-a6f1-40ad-9ec9-f440f0a873ce" providerId="AD" clId="Web-{DD310C50-F9DD-C903-469D-B6A62400F160}" dt="2020-04-08T00:13:02.615" v="527" actId="1076"/>
          <ac:spMkLst>
            <pc:docMk/>
            <pc:sldMk cId="1936741285" sldId="257"/>
            <ac:spMk id="2" creationId="{00000000-0000-0000-0000-000000000000}"/>
          </ac:spMkLst>
        </pc:spChg>
        <pc:spChg chg="mod">
          <ac:chgData name="Caitlin E Coyle" userId="S::caitlin.coyle@umb.edu::cf9de9b0-a6f1-40ad-9ec9-f440f0a873ce" providerId="AD" clId="Web-{DD310C50-F9DD-C903-469D-B6A62400F160}" dt="2020-04-08T00:12:55.302" v="525" actId="1076"/>
          <ac:spMkLst>
            <pc:docMk/>
            <pc:sldMk cId="1936741285" sldId="257"/>
            <ac:spMk id="3" creationId="{00000000-0000-0000-0000-000000000000}"/>
          </ac:spMkLst>
        </pc:spChg>
        <pc:spChg chg="mod">
          <ac:chgData name="Caitlin E Coyle" userId="S::caitlin.coyle@umb.edu::cf9de9b0-a6f1-40ad-9ec9-f440f0a873ce" providerId="AD" clId="Web-{DD310C50-F9DD-C903-469D-B6A62400F160}" dt="2020-04-08T00:12:45.677" v="521" actId="20577"/>
          <ac:spMkLst>
            <pc:docMk/>
            <pc:sldMk cId="1936741285" sldId="257"/>
            <ac:spMk id="6" creationId="{00000000-0000-0000-0000-000000000000}"/>
          </ac:spMkLst>
        </pc:spChg>
        <pc:spChg chg="add del mod">
          <ac:chgData name="Caitlin E Coyle" userId="S::caitlin.coyle@umb.edu::cf9de9b0-a6f1-40ad-9ec9-f440f0a873ce" providerId="AD" clId="Web-{DD310C50-F9DD-C903-469D-B6A62400F160}" dt="2020-04-08T00:09:36.748" v="34"/>
          <ac:spMkLst>
            <pc:docMk/>
            <pc:sldMk cId="1936741285" sldId="257"/>
            <ac:spMk id="9" creationId="{711C5E66-384C-424A-9456-173F51406DEA}"/>
          </ac:spMkLst>
        </pc:spChg>
        <pc:graphicFrameChg chg="del">
          <ac:chgData name="Caitlin E Coyle" userId="S::caitlin.coyle@umb.edu::cf9de9b0-a6f1-40ad-9ec9-f440f0a873ce" providerId="AD" clId="Web-{DD310C50-F9DD-C903-469D-B6A62400F160}" dt="2020-04-08T00:09:18.638" v="30"/>
          <ac:graphicFrameMkLst>
            <pc:docMk/>
            <pc:sldMk cId="1936741285" sldId="257"/>
            <ac:graphicFrameMk id="4" creationId="{00000000-0000-0000-0000-000000000000}"/>
          </ac:graphicFrameMkLst>
        </pc:graphicFrameChg>
        <pc:graphicFrameChg chg="add mod modGraphic">
          <ac:chgData name="Caitlin E Coyle" userId="S::caitlin.coyle@umb.edu::cf9de9b0-a6f1-40ad-9ec9-f440f0a873ce" providerId="AD" clId="Web-{DD310C50-F9DD-C903-469D-B6A62400F160}" dt="2020-04-08T00:13:13.443" v="534"/>
          <ac:graphicFrameMkLst>
            <pc:docMk/>
            <pc:sldMk cId="1936741285" sldId="257"/>
            <ac:graphicFrameMk id="7" creationId="{134C7E18-8F4A-4D70-A60D-7A24BF0C0BE1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7194891454894665E-2"/>
          <c:y val="3.4246575342465752E-2"/>
          <c:w val="0.70170611326645393"/>
          <c:h val="0.8780665025838145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MAPC SQ</c:v>
                </c:pt>
              </c:strCache>
            </c:strRef>
          </c:tx>
          <c:marker>
            <c:symbol val="triangle"/>
            <c:size val="12"/>
            <c:spPr>
              <a:solidFill>
                <a:srgbClr val="005A8B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6C-D64B-AEE3-F6F4E3318F70}"/>
                </c:ext>
              </c:extLst>
            </c:dLbl>
            <c:dLbl>
              <c:idx val="1"/>
              <c:layout>
                <c:manualLayout>
                  <c:x val="-1.9638361531339197E-3"/>
                  <c:y val="1.64034976911308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6C-D64B-AEE3-F6F4E3318F70}"/>
                </c:ext>
              </c:extLst>
            </c:dLbl>
            <c:dLbl>
              <c:idx val="2"/>
              <c:layout>
                <c:manualLayout>
                  <c:x val="-3.3716856821468744E-2"/>
                  <c:y val="7.2235462545791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6C-D64B-AEE3-F6F4E3318F70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2481</c:v>
                </c:pt>
                <c:pt idx="1">
                  <c:v>3683.1833844267621</c:v>
                </c:pt>
                <c:pt idx="2">
                  <c:v>4287.5921507494668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6C-D64B-AEE3-F6F4E3318F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MAPC SR</c:v>
                </c:pt>
              </c:strCache>
            </c:strRef>
          </c:tx>
          <c:marker>
            <c:symbol val="square"/>
            <c:size val="12"/>
            <c:spPr>
              <a:solidFill>
                <a:srgbClr val="A33F1F"/>
              </a:solidFill>
              <a:ln>
                <a:solidFill>
                  <a:schemeClr val="tx1"/>
                </a:solidFill>
              </a:ln>
            </c:spPr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666C-D64B-AEE3-F6F4E3318F70}"/>
              </c:ext>
            </c:extLst>
          </c:dPt>
          <c:dLbls>
            <c:dLbl>
              <c:idx val="0"/>
              <c:layout>
                <c:manualLayout>
                  <c:x val="-8.7962962962963007E-2"/>
                  <c:y val="-7.233283650876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6C-D64B-AEE3-F6F4E3318F70}"/>
                </c:ext>
              </c:extLst>
            </c:dLbl>
            <c:dLbl>
              <c:idx val="1"/>
              <c:layout>
                <c:manualLayout>
                  <c:x val="-1.0216262903239331E-2"/>
                  <c:y val="-3.3066807370728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6C-D64B-AEE3-F6F4E3318F70}"/>
                </c:ext>
              </c:extLst>
            </c:dLbl>
            <c:dLbl>
              <c:idx val="2"/>
              <c:layout>
                <c:manualLayout>
                  <c:x val="-4.7579256674548332E-3"/>
                  <c:y val="-2.7746010358330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66C-D64B-AEE3-F6F4E3318F70}"/>
                </c:ext>
              </c:extLst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2481</c:v>
                </c:pt>
                <c:pt idx="1">
                  <c:v>3714.0642542773899</c:v>
                </c:pt>
                <c:pt idx="2">
                  <c:v>4349.0900185842293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66C-D64B-AEE3-F6F4E3318F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Donahue Alternative</c:v>
                </c:pt>
              </c:strCache>
            </c:strRef>
          </c:tx>
          <c:spPr>
            <a:ln w="41275">
              <a:solidFill>
                <a:srgbClr val="FFC000"/>
              </a:solidFill>
            </a:ln>
          </c:spPr>
          <c:marker>
            <c:symbol val="diamond"/>
            <c:size val="14"/>
            <c:spPr>
              <a:solidFill>
                <a:srgbClr val="FFC000"/>
              </a:solidFill>
              <a:ln w="9525">
                <a:solidFill>
                  <a:sysClr val="windowText" lastClr="0000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66C-D64B-AEE3-F6F4E3318F70}"/>
                </c:ext>
              </c:extLst>
            </c:dLbl>
            <c:dLbl>
              <c:idx val="1"/>
              <c:layout>
                <c:manualLayout>
                  <c:x val="-4.0728633410619594E-2"/>
                  <c:y val="5.6235069546787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66C-D64B-AEE3-F6F4E3318F70}"/>
                </c:ext>
              </c:extLst>
            </c:dLbl>
            <c:dLbl>
              <c:idx val="2"/>
              <c:layout>
                <c:manualLayout>
                  <c:x val="-4.129550132764017E-2"/>
                  <c:y val="6.472047945878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66C-D64B-AEE3-F6F4E3318F7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2481</c:v>
                </c:pt>
                <c:pt idx="1">
                  <c:v>3374</c:v>
                </c:pt>
                <c:pt idx="2">
                  <c:v>3535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66C-D64B-AEE3-F6F4E3318F7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Donahue Vintage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66C-D64B-AEE3-F6F4E3318F70}"/>
                </c:ext>
              </c:extLst>
            </c:dLbl>
            <c:dLbl>
              <c:idx val="2"/>
              <c:layout>
                <c:manualLayout>
                  <c:x val="-4.2351797862001946E-2"/>
                  <c:y val="-5.0026808146307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66C-D64B-AEE3-F6F4E3318F70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/>
                </a:solidFill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>
                    <a:latin typeface="Cambria" panose="02040503050406030204" pitchFamily="18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2010</c:v>
                </c:pt>
                <c:pt idx="1">
                  <c:v>2020*</c:v>
                </c:pt>
                <c:pt idx="2">
                  <c:v>2030*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2481</c:v>
                </c:pt>
                <c:pt idx="1">
                  <c:v>3462</c:v>
                </c:pt>
                <c:pt idx="2">
                  <c:v>3630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66C-D64B-AEE3-F6F4E3318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4026600"/>
        <c:axId val="592135552"/>
      </c:lineChart>
      <c:catAx>
        <c:axId val="554026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92135552"/>
        <c:crosses val="autoZero"/>
        <c:auto val="1"/>
        <c:lblAlgn val="ctr"/>
        <c:lblOffset val="100"/>
        <c:noMultiLvlLbl val="0"/>
      </c:catAx>
      <c:valAx>
        <c:axId val="592135552"/>
        <c:scaling>
          <c:orientation val="minMax"/>
          <c:min val="150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55402660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  <a:ln>
          <a:solidFill>
            <a:schemeClr val="tx1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13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00"/>
            </a:pPr>
            <a:endParaRPr lang="en-US"/>
          </a:p>
        </c:txPr>
      </c:legendEntry>
      <c:layout>
        <c:manualLayout>
          <c:xMode val="edge"/>
          <c:yMode val="edge"/>
          <c:x val="0.79445011865529602"/>
          <c:y val="9.1703846794991217E-2"/>
          <c:w val="0.20554988134470412"/>
          <c:h val="0.46225565087946097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+mn-lt"/>
          <a:cs typeface="Arial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65BA1-EDBA-40B7-90A2-E4AF7732EF25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D4AA6-B081-471B-932E-703466E90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75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D4AA6-B081-471B-932E-703466E901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5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59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7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5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7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2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82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5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6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4A69-5346-4B67-A327-BE4DBE967F5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EF1D-BF6B-4AC6-A250-E9AF663698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6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itlin.coyle@umb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hyperlink" Target="http://www.umb.edu/demographyofagi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3107" y="15705"/>
            <a:ext cx="8647611" cy="1325563"/>
          </a:xfrm>
        </p:spPr>
        <p:txBody>
          <a:bodyPr/>
          <a:lstStyle/>
          <a:p>
            <a:r>
              <a:rPr lang="en-US" b="1" dirty="0"/>
              <a:t>Age Friendly Hull: moving forward</a:t>
            </a:r>
          </a:p>
        </p:txBody>
      </p:sp>
      <p:pic>
        <p:nvPicPr>
          <p:cNvPr id="38" name="Content Placeholder 3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796797" y="15705"/>
            <a:ext cx="1331082" cy="161726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92388" y="1368478"/>
            <a:ext cx="5374806" cy="5198223"/>
            <a:chOff x="211980" y="1108488"/>
            <a:chExt cx="5655420" cy="5365940"/>
          </a:xfrm>
        </p:grpSpPr>
        <p:sp>
          <p:nvSpPr>
            <p:cNvPr id="8" name="Rectangle 7"/>
            <p:cNvSpPr/>
            <p:nvPr/>
          </p:nvSpPr>
          <p:spPr>
            <a:xfrm>
              <a:off x="211980" y="1108488"/>
              <a:ext cx="5655420" cy="5365940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99023" y="1144153"/>
              <a:ext cx="5242070" cy="5294606"/>
              <a:chOff x="2006745" y="809601"/>
              <a:chExt cx="5184653" cy="5238796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3432324" y="863744"/>
                <a:ext cx="908550" cy="2190811"/>
                <a:chOff x="3432324" y="863744"/>
                <a:chExt cx="908550" cy="2190811"/>
              </a:xfrm>
            </p:grpSpPr>
            <p:sp>
              <p:nvSpPr>
                <p:cNvPr id="34" name="Oval 33"/>
                <p:cNvSpPr/>
                <p:nvPr/>
              </p:nvSpPr>
              <p:spPr>
                <a:xfrm rot="14700000" flipH="1">
                  <a:off x="2791193" y="1504875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 rot="3916289">
                  <a:off x="2927605" y="1702054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Transportation</a:t>
                  </a: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4672414" y="809601"/>
                <a:ext cx="908550" cy="2190811"/>
                <a:chOff x="4672414" y="809601"/>
                <a:chExt cx="908550" cy="2190811"/>
              </a:xfrm>
            </p:grpSpPr>
            <p:sp>
              <p:nvSpPr>
                <p:cNvPr id="32" name="Oval 31"/>
                <p:cNvSpPr/>
                <p:nvPr/>
              </p:nvSpPr>
              <p:spPr>
                <a:xfrm rot="17400000" flipH="1">
                  <a:off x="4031283" y="1450732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 rot="17401892">
                  <a:off x="4157703" y="1747035"/>
                  <a:ext cx="18937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id-ID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Housing</a:t>
                  </a:r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2013288" y="2458284"/>
                <a:ext cx="2190811" cy="908550"/>
                <a:chOff x="2048499" y="2372290"/>
                <a:chExt cx="2190811" cy="908550"/>
              </a:xfrm>
            </p:grpSpPr>
            <p:sp>
              <p:nvSpPr>
                <p:cNvPr id="30" name="Oval 29"/>
                <p:cNvSpPr/>
                <p:nvPr/>
              </p:nvSpPr>
              <p:spPr>
                <a:xfrm rot="12000000" flipH="1">
                  <a:off x="2048499" y="2372290"/>
                  <a:ext cx="2190811" cy="908550"/>
                </a:xfrm>
                <a:prstGeom prst="ellipse">
                  <a:avLst/>
                </a:prstGeom>
                <a:solidFill>
                  <a:srgbClr val="F6BB00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id-ID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 rot="1308890">
                  <a:off x="2057246" y="2602248"/>
                  <a:ext cx="189377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4A3207"/>
                      </a:solidFill>
                      <a:effectLst/>
                      <a:uLnTx/>
                      <a:uFillTx/>
                    </a:rPr>
                    <a:t>Outdoor space and buildings</a:t>
                  </a: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006745" y="2289322"/>
                <a:ext cx="5184653" cy="3759075"/>
                <a:chOff x="2006745" y="2289322"/>
                <a:chExt cx="5184653" cy="3759075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4803128" y="3803443"/>
                  <a:ext cx="908550" cy="2190811"/>
                  <a:chOff x="4803128" y="3803443"/>
                  <a:chExt cx="908550" cy="2190811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 rot="14700000" flipH="1">
                    <a:off x="4161997" y="4444574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 rot="3916289">
                    <a:off x="4330718" y="4673670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Civic participation an</a:t>
                    </a: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d</a:t>
                    </a: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 employment</a:t>
                    </a:r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4946444" y="2289322"/>
                  <a:ext cx="2190811" cy="908550"/>
                  <a:chOff x="4946444" y="2289322"/>
                  <a:chExt cx="2190811" cy="908550"/>
                </a:xfrm>
              </p:grpSpPr>
              <p:sp>
                <p:nvSpPr>
                  <p:cNvPr id="26" name="Oval 25"/>
                  <p:cNvSpPr/>
                  <p:nvPr/>
                </p:nvSpPr>
                <p:spPr>
                  <a:xfrm rot="9300000" flipH="1">
                    <a:off x="4946444" y="2289322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 rot="20167534">
                    <a:off x="5146183" y="2509592"/>
                    <a:ext cx="1893775" cy="33855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Social participation</a:t>
                    </a:r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>
                  <a:off x="3563038" y="3857586"/>
                  <a:ext cx="908550" cy="2190811"/>
                  <a:chOff x="3563038" y="3857586"/>
                  <a:chExt cx="908550" cy="2190811"/>
                </a:xfrm>
              </p:grpSpPr>
              <p:sp>
                <p:nvSpPr>
                  <p:cNvPr id="24" name="Oval 23"/>
                  <p:cNvSpPr/>
                  <p:nvPr/>
                </p:nvSpPr>
                <p:spPr>
                  <a:xfrm rot="17400000" flipH="1">
                    <a:off x="2921907" y="449871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 rot="17511420">
                    <a:off x="3089994" y="4717521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Communication and information</a:t>
                    </a:r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2006745" y="3660127"/>
                  <a:ext cx="2190811" cy="908550"/>
                  <a:chOff x="2006745" y="3660127"/>
                  <a:chExt cx="2190811" cy="908550"/>
                </a:xfrm>
              </p:grpSpPr>
              <p:sp>
                <p:nvSpPr>
                  <p:cNvPr id="22" name="Oval 21"/>
                  <p:cNvSpPr/>
                  <p:nvPr/>
                </p:nvSpPr>
                <p:spPr>
                  <a:xfrm rot="9300000" flipH="1">
                    <a:off x="2006745" y="3660127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 rot="20167534">
                    <a:off x="2111300" y="3754143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Community support and health services</a:t>
                    </a:r>
                  </a:p>
                </p:txBody>
              </p:sp>
            </p:grpSp>
            <p:grpSp>
              <p:nvGrpSpPr>
                <p:cNvPr id="18" name="Group 17"/>
                <p:cNvGrpSpPr/>
                <p:nvPr/>
              </p:nvGrpSpPr>
              <p:grpSpPr>
                <a:xfrm>
                  <a:off x="5000587" y="3529413"/>
                  <a:ext cx="2190811" cy="908550"/>
                  <a:chOff x="5000587" y="3529413"/>
                  <a:chExt cx="2190811" cy="908550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 rot="12000000" flipH="1">
                    <a:off x="5000587" y="3529413"/>
                    <a:ext cx="2190811" cy="908550"/>
                  </a:xfrm>
                  <a:prstGeom prst="ellipse">
                    <a:avLst/>
                  </a:prstGeom>
                  <a:solidFill>
                    <a:srgbClr val="F6BB00"/>
                  </a:solidFill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id-ID" sz="1800" b="0" i="0" u="none" strike="noStrike" kern="0" cap="none" spc="0" normalizeH="0" baseline="0" noProof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 rot="1187885">
                    <a:off x="5133022" y="3718015"/>
                    <a:ext cx="1893775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defPPr>
                      <a:defRPr lang="id-ID"/>
                    </a:defPPr>
                    <a:lvl1pPr algn="ctr">
                      <a:defRPr sz="1600" b="1">
                        <a:solidFill>
                          <a:schemeClr val="bg1">
                            <a:lumMod val="85000"/>
                          </a:schemeClr>
                        </a:solidFill>
                      </a:defRPr>
                    </a:lvl1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id-ID" sz="16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A3207"/>
                        </a:solidFill>
                        <a:effectLst/>
                        <a:uLnTx/>
                        <a:uFillTx/>
                      </a:rPr>
                      <a:t>Respect and social inclusion</a:t>
                    </a:r>
                  </a:p>
                </p:txBody>
              </p:sp>
            </p:grpSp>
            <p:sp>
              <p:nvSpPr>
                <p:cNvPr id="19" name="Oval 18"/>
                <p:cNvSpPr/>
                <p:nvPr/>
              </p:nvSpPr>
              <p:spPr>
                <a:xfrm>
                  <a:off x="3810091" y="2667091"/>
                  <a:ext cx="1523817" cy="1523817"/>
                </a:xfrm>
                <a:prstGeom prst="ellipse">
                  <a:avLst/>
                </a:prstGeom>
                <a:solidFill>
                  <a:srgbClr val="B78B41"/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lIns="72000" tIns="36000" rIns="72000" bIns="36000" rtlCol="0" anchor="ctr"/>
                <a:lstStyle/>
                <a:p>
                  <a:pPr algn="ctr">
                    <a:defRPr/>
                  </a:pPr>
                  <a:r>
                    <a:rPr lang="en-US" sz="1700" b="1" kern="0" dirty="0">
                      <a:solidFill>
                        <a:schemeClr val="bg1"/>
                      </a:solidFill>
                      <a:cs typeface="Calibri"/>
                    </a:rPr>
                    <a:t>Age Friendly Hull</a:t>
                  </a:r>
                </a:p>
              </p:txBody>
            </p:sp>
          </p:grpSp>
        </p:grpSp>
      </p:grpSp>
      <p:sp>
        <p:nvSpPr>
          <p:cNvPr id="36" name="TextBox 35"/>
          <p:cNvSpPr txBox="1"/>
          <p:nvPr/>
        </p:nvSpPr>
        <p:spPr>
          <a:xfrm>
            <a:off x="8631859" y="891425"/>
            <a:ext cx="28215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Caitlin Coyle, PhD</a:t>
            </a:r>
          </a:p>
          <a:p>
            <a:r>
              <a:rPr lang="en-US" sz="1400" dirty="0">
                <a:hlinkClick r:id="rId3"/>
              </a:rPr>
              <a:t>Caitlin.coyle@umb.edu</a:t>
            </a:r>
            <a:r>
              <a:rPr lang="en-US" sz="1400" dirty="0"/>
              <a:t> </a:t>
            </a:r>
          </a:p>
          <a:p>
            <a:r>
              <a:rPr lang="en-US" sz="1400" dirty="0"/>
              <a:t>617-287-7467</a:t>
            </a:r>
          </a:p>
          <a:p>
            <a:r>
              <a:rPr lang="en-US" sz="1400" dirty="0">
                <a:hlinkClick r:id="rId4"/>
              </a:rPr>
              <a:t>www.umb.edu/demographyofaging</a:t>
            </a:r>
            <a:r>
              <a:rPr lang="en-US" sz="1400" dirty="0"/>
              <a:t>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92469" y="5778481"/>
            <a:ext cx="6312297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The Hull population age 60+  is expected to continue its upward growth. Projections suggest that by 2030, approximately 44% of  residents will be age 60 or older. </a:t>
            </a:r>
          </a:p>
        </p:txBody>
      </p:sp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771C311E-D30F-1C48-ACBA-E7A099F16A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9387240"/>
              </p:ext>
            </p:extLst>
          </p:nvPr>
        </p:nvGraphicFramePr>
        <p:xfrm>
          <a:off x="5706512" y="1970185"/>
          <a:ext cx="6293421" cy="3641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23242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35578" y="5296159"/>
            <a:ext cx="2596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u="sng" dirty="0"/>
          </a:p>
          <a:p>
            <a:pPr algn="ctr"/>
            <a:r>
              <a:rPr lang="en-US" b="1" u="sng" dirty="0"/>
              <a:t>Suggested </a:t>
            </a:r>
          </a:p>
          <a:p>
            <a:pPr algn="ctr"/>
            <a:r>
              <a:rPr lang="en-US" b="1" u="sng" dirty="0"/>
              <a:t>Action Steps:</a:t>
            </a:r>
          </a:p>
        </p:txBody>
      </p:sp>
      <p:sp>
        <p:nvSpPr>
          <p:cNvPr id="3" name="Left Brace 2"/>
          <p:cNvSpPr/>
          <p:nvPr/>
        </p:nvSpPr>
        <p:spPr>
          <a:xfrm>
            <a:off x="1758611" y="5373887"/>
            <a:ext cx="878607" cy="1156729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39732" y="5145059"/>
            <a:ext cx="875211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/>
              </a:rPr>
              <a:t>Conduct a feasibility study to make the trolley service year-round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cs typeface="Calibri"/>
              </a:rPr>
              <a:t>Initiate a "citizens academy" to attract residents to be involved in local government and advocacy</a:t>
            </a:r>
            <a:endParaRPr lang="en-US">
              <a:cs typeface="Calibri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Conduct a “communication audit” as a way of devising more streamlined mechanisms for getting information to community partners and residents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Facilitate a quarterly “community stakeholder” coffee hour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4C7E18-8F4A-4D70-A60D-7A24BF0C0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96296"/>
              </p:ext>
            </p:extLst>
          </p:nvPr>
        </p:nvGraphicFramePr>
        <p:xfrm>
          <a:off x="1020792" y="158152"/>
          <a:ext cx="10369790" cy="5063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4988">
                  <a:extLst>
                    <a:ext uri="{9D8B030D-6E8A-4147-A177-3AD203B41FA5}">
                      <a16:colId xmlns:a16="http://schemas.microsoft.com/office/drawing/2014/main" val="3162993933"/>
                    </a:ext>
                  </a:extLst>
                </a:gridCol>
                <a:gridCol w="7974802">
                  <a:extLst>
                    <a:ext uri="{9D8B030D-6E8A-4147-A177-3AD203B41FA5}">
                      <a16:colId xmlns:a16="http://schemas.microsoft.com/office/drawing/2014/main" val="3290743513"/>
                    </a:ext>
                  </a:extLst>
                </a:gridCol>
              </a:tblGrid>
              <a:tr h="495300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Accessibility Needs in Hull​</a:t>
                      </a:r>
                      <a:endParaRPr lang="en-US" b="1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449025"/>
                  </a:ext>
                </a:extLst>
              </a:tr>
              <a:tr h="127928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Transportation​</a:t>
                      </a:r>
                      <a:endParaRPr lang="en-US" dirty="0">
                        <a:effectLst/>
                      </a:endParaRPr>
                    </a:p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Local MBTA buses are not easily recognized and schedule information is confusing</a:t>
                      </a:r>
                      <a:endParaRPr lang="en-US" sz="144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Bus stops are not labeled​</a:t>
                      </a:r>
                      <a:endParaRPr lang="en-US" sz="1440" dirty="0">
                        <a:effectLst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Senior Center transportation is very limited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Trolley service is great, but only seasonal</a:t>
                      </a:r>
                      <a:endParaRPr lang="en-US" sz="1440" dirty="0" err="1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6549205"/>
                  </a:ext>
                </a:extLst>
              </a:tr>
              <a:tr h="116205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Civic Engagement​</a:t>
                      </a:r>
                      <a:endParaRPr lang="en-US" dirty="0">
                        <a:effectLst/>
                      </a:endParaRPr>
                    </a:p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Pedestrian safety in addition to traffic demands manifest an unsustainable situation​</a:t>
                      </a:r>
                      <a:endParaRPr lang="en-US" sz="144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Low attendance at town meetings ​</a:t>
                      </a:r>
                      <a:endParaRPr lang="en-US" sz="144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Limited Town communication outside of crises​</a:t>
                      </a:r>
                      <a:endParaRPr lang="en-US" sz="144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490721"/>
                  </a:ext>
                </a:extLst>
              </a:tr>
              <a:tr h="1002323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Communication​</a:t>
                      </a:r>
                      <a:endParaRPr lang="en-US" dirty="0">
                        <a:effectLst/>
                      </a:endParaRPr>
                    </a:p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Access to information is inconsistent and information is hard to find​</a:t>
                      </a:r>
                      <a:endParaRPr lang="en-US" sz="144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Lack of town communication outside of emergencies or town meeting​</a:t>
                      </a:r>
                      <a:endParaRPr lang="en-US" sz="144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Lack of awareness of Town resources​</a:t>
                      </a:r>
                      <a:endParaRPr lang="en-US" sz="144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029615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dirty="0">
                          <a:effectLst/>
                        </a:rPr>
                        <a:t>Social Participation:​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Members of the community are isolated​</a:t>
                      </a:r>
                      <a:endParaRPr lang="en-US" sz="144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Residents feel marginalized​, senior center woefully inadequate</a:t>
                      </a:r>
                      <a:endParaRPr lang="en-US" sz="1440" dirty="0">
                        <a:effectLst/>
                      </a:endParaRPr>
                    </a:p>
                    <a:p>
                      <a:pPr marL="342900" lvl="0" indent="-34290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effectLst/>
                        </a:rPr>
                        <a:t>Lack of coordination and support contributes to lack of engagement​</a:t>
                      </a:r>
                      <a:endParaRPr lang="en-US" sz="144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506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74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5EFA3785FC50438A5CE0467113ADF5" ma:contentTypeVersion="12" ma:contentTypeDescription="Create a new document." ma:contentTypeScope="" ma:versionID="168cd0c61b1cb03dd163b6a8e503f64b">
  <xsd:schema xmlns:xsd="http://www.w3.org/2001/XMLSchema" xmlns:xs="http://www.w3.org/2001/XMLSchema" xmlns:p="http://schemas.microsoft.com/office/2006/metadata/properties" xmlns:ns3="28333d97-f83f-43f0-8e2a-d0a9ba9678ac" xmlns:ns4="6c122e25-6aea-44cb-9533-f337dbfc1912" targetNamespace="http://schemas.microsoft.com/office/2006/metadata/properties" ma:root="true" ma:fieldsID="113eba55aeaaf95b9046ec89d1aa0942" ns3:_="" ns4:_="">
    <xsd:import namespace="28333d97-f83f-43f0-8e2a-d0a9ba9678ac"/>
    <xsd:import namespace="6c122e25-6aea-44cb-9533-f337dbfc19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333d97-f83f-43f0-8e2a-d0a9ba967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122e25-6aea-44cb-9533-f337dbfc19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706DD8-390F-475E-8353-063F052092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54D9B2-D4FB-41B0-9AAF-977D01E2599B}">
  <ds:schemaRefs>
    <ds:schemaRef ds:uri="http://schemas.microsoft.com/office/2006/documentManagement/types"/>
    <ds:schemaRef ds:uri="28333d97-f83f-43f0-8e2a-d0a9ba9678ac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6c122e25-6aea-44cb-9533-f337dbfc191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DABA615-3000-4816-9900-0E9D1EB47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333d97-f83f-43f0-8e2a-d0a9ba9678ac"/>
    <ds:schemaRef ds:uri="6c122e25-6aea-44cb-9533-f337dbfc1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290</Words>
  <Application>Microsoft Office PowerPoint</Application>
  <PresentationFormat>Widescreen</PresentationFormat>
  <Paragraphs>46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Age Friendly Hull: moving forward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Friendly Quincy: moving forward</dc:title>
  <dc:creator>Caitlin E Coyle</dc:creator>
  <cp:lastModifiedBy>RMailman</cp:lastModifiedBy>
  <cp:revision>74</cp:revision>
  <dcterms:created xsi:type="dcterms:W3CDTF">2020-02-19T18:50:33Z</dcterms:created>
  <dcterms:modified xsi:type="dcterms:W3CDTF">2020-04-08T00:18:14Z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0x010100645EFA3785FC50438A5CE0467113ADF5</vt:lpwstr>
  </property>
</Properties>
</file>