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ailman" initials="MOU" lastIdx="1" clrIdx="0">
    <p:extLst>
      <p:ext uri="{19B8F6BF-5375-455C-9EA6-DF929625EA0E}">
        <p15:presenceInfo xmlns:p15="http://schemas.microsoft.com/office/powerpoint/2012/main" userId="RMail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8236EC-F61E-0999-029C-523A736C4D68}" v="1111" dt="2020-04-08T00:00:42.775"/>
    <p1510:client id="{6888902A-A8D5-AA2C-71D7-FED065BF73F2}" v="50" dt="2020-04-07T16:16:48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81439" autoAdjust="0"/>
  </p:normalViewPr>
  <p:slideViewPr>
    <p:cSldViewPr snapToGrid="0">
      <p:cViewPr varScale="1">
        <p:scale>
          <a:sx n="65" d="100"/>
          <a:sy n="65" d="100"/>
        </p:scale>
        <p:origin x="2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E Coyle" userId="S::caitlin.coyle@umb.edu::cf9de9b0-a6f1-40ad-9ec9-f440f0a873ce" providerId="AD" clId="Web-{298236EC-F61E-0999-029C-523A736C4D68}"/>
    <pc:docChg chg="modSld">
      <pc:chgData name="Caitlin E Coyle" userId="S::caitlin.coyle@umb.edu::cf9de9b0-a6f1-40ad-9ec9-f440f0a873ce" providerId="AD" clId="Web-{298236EC-F61E-0999-029C-523A736C4D68}" dt="2020-04-08T00:00:42.775" v="1086" actId="1076"/>
      <pc:docMkLst>
        <pc:docMk/>
      </pc:docMkLst>
      <pc:sldChg chg="modSp">
        <pc:chgData name="Caitlin E Coyle" userId="S::caitlin.coyle@umb.edu::cf9de9b0-a6f1-40ad-9ec9-f440f0a873ce" providerId="AD" clId="Web-{298236EC-F61E-0999-029C-523A736C4D68}" dt="2020-04-08T00:00:42.775" v="1086" actId="1076"/>
        <pc:sldMkLst>
          <pc:docMk/>
          <pc:sldMk cId="1936741285" sldId="257"/>
        </pc:sldMkLst>
        <pc:spChg chg="mod">
          <ac:chgData name="Caitlin E Coyle" userId="S::caitlin.coyle@umb.edu::cf9de9b0-a6f1-40ad-9ec9-f440f0a873ce" providerId="AD" clId="Web-{298236EC-F61E-0999-029C-523A736C4D68}" dt="2020-04-07T23:59:33.196" v="944" actId="1076"/>
          <ac:spMkLst>
            <pc:docMk/>
            <pc:sldMk cId="1936741285" sldId="257"/>
            <ac:spMk id="2" creationId="{00000000-0000-0000-0000-000000000000}"/>
          </ac:spMkLst>
        </pc:spChg>
        <pc:spChg chg="mod">
          <ac:chgData name="Caitlin E Coyle" userId="S::caitlin.coyle@umb.edu::cf9de9b0-a6f1-40ad-9ec9-f440f0a873ce" providerId="AD" clId="Web-{298236EC-F61E-0999-029C-523A736C4D68}" dt="2020-04-08T00:00:42.775" v="1086" actId="1076"/>
          <ac:spMkLst>
            <pc:docMk/>
            <pc:sldMk cId="1936741285" sldId="257"/>
            <ac:spMk id="3" creationId="{00000000-0000-0000-0000-000000000000}"/>
          </ac:spMkLst>
        </pc:spChg>
        <pc:spChg chg="mod">
          <ac:chgData name="Caitlin E Coyle" userId="S::caitlin.coyle@umb.edu::cf9de9b0-a6f1-40ad-9ec9-f440f0a873ce" providerId="AD" clId="Web-{298236EC-F61E-0999-029C-523A736C4D68}" dt="2020-04-07T23:59:38.696" v="946" actId="1076"/>
          <ac:spMkLst>
            <pc:docMk/>
            <pc:sldMk cId="1936741285" sldId="257"/>
            <ac:spMk id="6" creationId="{00000000-0000-0000-0000-000000000000}"/>
          </ac:spMkLst>
        </pc:spChg>
        <pc:graphicFrameChg chg="mod modGraphic">
          <ac:chgData name="Caitlin E Coyle" userId="S::caitlin.coyle@umb.edu::cf9de9b0-a6f1-40ad-9ec9-f440f0a873ce" providerId="AD" clId="Web-{298236EC-F61E-0999-029C-523A736C4D68}" dt="2020-04-08T00:00:35.040" v="1085" actId="1076"/>
          <ac:graphicFrameMkLst>
            <pc:docMk/>
            <pc:sldMk cId="1936741285" sldId="257"/>
            <ac:graphicFrameMk id="4" creationId="{00000000-0000-0000-0000-000000000000}"/>
          </ac:graphicFrameMkLst>
        </pc:graphicFrameChg>
      </pc:sldChg>
    </pc:docChg>
  </pc:docChgLst>
  <pc:docChgLst>
    <pc:chgData name="Caitlin E Coyle" userId="S::caitlin.coyle@umb.edu::cf9de9b0-a6f1-40ad-9ec9-f440f0a873ce" providerId="AD" clId="Web-{6888902A-A8D5-AA2C-71D7-FED065BF73F2}"/>
    <pc:docChg chg="modSld">
      <pc:chgData name="Caitlin E Coyle" userId="S::caitlin.coyle@umb.edu::cf9de9b0-a6f1-40ad-9ec9-f440f0a873ce" providerId="AD" clId="Web-{6888902A-A8D5-AA2C-71D7-FED065BF73F2}" dt="2020-04-07T16:16:48.815" v="45"/>
      <pc:docMkLst>
        <pc:docMk/>
      </pc:docMkLst>
      <pc:sldChg chg="modSp delCm">
        <pc:chgData name="Caitlin E Coyle" userId="S::caitlin.coyle@umb.edu::cf9de9b0-a6f1-40ad-9ec9-f440f0a873ce" providerId="AD" clId="Web-{6888902A-A8D5-AA2C-71D7-FED065BF73F2}" dt="2020-04-07T16:16:41.924" v="34" actId="20577"/>
        <pc:sldMkLst>
          <pc:docMk/>
          <pc:sldMk cId="3232422740" sldId="256"/>
        </pc:sldMkLst>
        <pc:spChg chg="mod">
          <ac:chgData name="Caitlin E Coyle" userId="S::caitlin.coyle@umb.edu::cf9de9b0-a6f1-40ad-9ec9-f440f0a873ce" providerId="AD" clId="Web-{6888902A-A8D5-AA2C-71D7-FED065BF73F2}" dt="2020-04-07T16:13:44.760" v="1" actId="20577"/>
          <ac:spMkLst>
            <pc:docMk/>
            <pc:sldMk cId="3232422740" sldId="256"/>
            <ac:spMk id="19" creationId="{00000000-0000-0000-0000-000000000000}"/>
          </ac:spMkLst>
        </pc:spChg>
        <pc:spChg chg="mod">
          <ac:chgData name="Caitlin E Coyle" userId="S::caitlin.coyle@umb.edu::cf9de9b0-a6f1-40ad-9ec9-f440f0a873ce" providerId="AD" clId="Web-{6888902A-A8D5-AA2C-71D7-FED065BF73F2}" dt="2020-04-07T16:16:41.924" v="34" actId="20577"/>
          <ac:spMkLst>
            <pc:docMk/>
            <pc:sldMk cId="3232422740" sldId="256"/>
            <ac:spMk id="40" creationId="{00000000-0000-0000-0000-000000000000}"/>
          </ac:spMkLst>
        </pc:spChg>
      </pc:sldChg>
      <pc:sldChg chg="modSp">
        <pc:chgData name="Caitlin E Coyle" userId="S::caitlin.coyle@umb.edu::cf9de9b0-a6f1-40ad-9ec9-f440f0a873ce" providerId="AD" clId="Web-{6888902A-A8D5-AA2C-71D7-FED065BF73F2}" dt="2020-04-07T16:16:48.815" v="45"/>
        <pc:sldMkLst>
          <pc:docMk/>
          <pc:sldMk cId="1936741285" sldId="257"/>
        </pc:sldMkLst>
        <pc:graphicFrameChg chg="mod modGraphic">
          <ac:chgData name="Caitlin E Coyle" userId="S::caitlin.coyle@umb.edu::cf9de9b0-a6f1-40ad-9ec9-f440f0a873ce" providerId="AD" clId="Web-{6888902A-A8D5-AA2C-71D7-FED065BF73F2}" dt="2020-04-07T16:16:48.815" v="45"/>
          <ac:graphicFrameMkLst>
            <pc:docMk/>
            <pc:sldMk cId="1936741285" sldId="257"/>
            <ac:graphicFrameMk id="4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194891454894665E-2"/>
          <c:y val="3.4246575342465752E-2"/>
          <c:w val="0.70170611326645393"/>
          <c:h val="0.878066502583814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MAPC SQ</c:v>
                </c:pt>
              </c:strCache>
            </c:strRef>
          </c:tx>
          <c:marker>
            <c:symbol val="triangle"/>
            <c:size val="12"/>
            <c:spPr>
              <a:solidFill>
                <a:srgbClr val="005A8B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A4-3F47-9BE4-68D73AA25FEC}"/>
                </c:ext>
              </c:extLst>
            </c:dLbl>
            <c:dLbl>
              <c:idx val="1"/>
              <c:layout>
                <c:manualLayout>
                  <c:x val="-1.9638361531339197E-3"/>
                  <c:y val="1.6403497691130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A4-3F47-9BE4-68D73AA25FEC}"/>
                </c:ext>
              </c:extLst>
            </c:dLbl>
            <c:dLbl>
              <c:idx val="2"/>
              <c:layout>
                <c:manualLayout>
                  <c:x val="-3.3716856821468744E-2"/>
                  <c:y val="7.2235462545791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A4-3F47-9BE4-68D73AA25FEC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5743</c:v>
                </c:pt>
                <c:pt idx="1">
                  <c:v>7529.1340198270154</c:v>
                </c:pt>
                <c:pt idx="2">
                  <c:v>8822.3177499709818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AA4-3F47-9BE4-68D73AA25F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MAPC SR</c:v>
                </c:pt>
              </c:strCache>
            </c:strRef>
          </c:tx>
          <c:marker>
            <c:symbol val="square"/>
            <c:size val="12"/>
            <c:spPr>
              <a:solidFill>
                <a:srgbClr val="A33F1F"/>
              </a:solidFill>
              <a:ln>
                <a:solidFill>
                  <a:schemeClr val="tx1"/>
                </a:solidFill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8AA4-3F47-9BE4-68D73AA25FEC}"/>
              </c:ext>
            </c:extLst>
          </c:dPt>
          <c:dLbls>
            <c:dLbl>
              <c:idx val="0"/>
              <c:layout>
                <c:manualLayout>
                  <c:x val="-8.7962962962963007E-2"/>
                  <c:y val="-7.233283650876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A4-3F47-9BE4-68D73AA25FEC}"/>
                </c:ext>
              </c:extLst>
            </c:dLbl>
            <c:dLbl>
              <c:idx val="1"/>
              <c:layout>
                <c:manualLayout>
                  <c:x val="-1.0216262903239331E-2"/>
                  <c:y val="-3.306680737072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A4-3F47-9BE4-68D73AA25FEC}"/>
                </c:ext>
              </c:extLst>
            </c:dLbl>
            <c:dLbl>
              <c:idx val="2"/>
              <c:layout>
                <c:manualLayout>
                  <c:x val="-4.7579256674548332E-3"/>
                  <c:y val="-2.7746010358330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A4-3F47-9BE4-68D73AA25FEC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5743</c:v>
                </c:pt>
                <c:pt idx="1">
                  <c:v>7595.3550454621382</c:v>
                </c:pt>
                <c:pt idx="2">
                  <c:v>8951.7195120845718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AA4-3F47-9BE4-68D73AA25F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Donahue Alternative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diamond"/>
            <c:size val="14"/>
            <c:spPr>
              <a:solidFill>
                <a:srgbClr val="FFC000"/>
              </a:solidFill>
              <a:ln w="9525"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AA4-3F47-9BE4-68D73AA25FEC}"/>
                </c:ext>
              </c:extLst>
            </c:dLbl>
            <c:dLbl>
              <c:idx val="1"/>
              <c:layout>
                <c:manualLayout>
                  <c:x val="-4.0728633410619594E-2"/>
                  <c:y val="5.623506954678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A4-3F47-9BE4-68D73AA25FEC}"/>
                </c:ext>
              </c:extLst>
            </c:dLbl>
            <c:dLbl>
              <c:idx val="2"/>
              <c:layout>
                <c:manualLayout>
                  <c:x val="-4.129550132764017E-2"/>
                  <c:y val="6.472047945878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AA4-3F47-9BE4-68D73AA25FE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5743</c:v>
                </c:pt>
                <c:pt idx="1">
                  <c:v>7267</c:v>
                </c:pt>
                <c:pt idx="2">
                  <c:v>8122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AA4-3F47-9BE4-68D73AA25FE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Donahue Vintage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AA4-3F47-9BE4-68D73AA25FEC}"/>
                </c:ext>
              </c:extLst>
            </c:dLbl>
            <c:dLbl>
              <c:idx val="2"/>
              <c:layout>
                <c:manualLayout>
                  <c:x val="-4.2351797862001946E-2"/>
                  <c:y val="-5.0026808146307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AA4-3F47-9BE4-68D73AA25FE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>
                  <c:v>5743</c:v>
                </c:pt>
                <c:pt idx="1">
                  <c:v>8345</c:v>
                </c:pt>
                <c:pt idx="2">
                  <c:v>10194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AA4-3F47-9BE4-68D73AA25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026600"/>
        <c:axId val="592135552"/>
      </c:lineChart>
      <c:catAx>
        <c:axId val="55402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2135552"/>
        <c:crosses val="autoZero"/>
        <c:auto val="1"/>
        <c:lblAlgn val="ctr"/>
        <c:lblOffset val="100"/>
        <c:noMultiLvlLbl val="0"/>
      </c:catAx>
      <c:valAx>
        <c:axId val="592135552"/>
        <c:scaling>
          <c:orientation val="minMax"/>
          <c:min val="30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55402660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en-US"/>
          </a:p>
        </c:txPr>
      </c:legendEntry>
      <c:layout>
        <c:manualLayout>
          <c:xMode val="edge"/>
          <c:yMode val="edge"/>
          <c:x val="0.79445011865529602"/>
          <c:y val="9.1703846794991217E-2"/>
          <c:w val="0.20554988134470412"/>
          <c:h val="0.46225565087946097"/>
        </c:manualLayout>
      </c:layout>
      <c:overlay val="0"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+mn-lt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65BA1-EDBA-40B7-90A2-E4AF7732EF2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D4AA6-B081-471B-932E-703466E90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7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D4AA6-B081-471B-932E-703466E901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5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2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0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8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5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6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6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itlin.coyle@umb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.xml"/><Relationship Id="rId4" Type="http://schemas.openxmlformats.org/officeDocument/2006/relationships/hyperlink" Target="http://www.umb.edu/demographyofag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07" y="15705"/>
            <a:ext cx="9418823" cy="1325563"/>
          </a:xfrm>
        </p:spPr>
        <p:txBody>
          <a:bodyPr/>
          <a:lstStyle/>
          <a:p>
            <a:r>
              <a:rPr lang="en-US" b="1" dirty="0"/>
              <a:t>Age Friendly Milton: moving forward</a:t>
            </a:r>
          </a:p>
        </p:txBody>
      </p:sp>
      <p:pic>
        <p:nvPicPr>
          <p:cNvPr id="38" name="Content Placeholder 3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96797" y="15705"/>
            <a:ext cx="1331082" cy="161726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2388" y="1368478"/>
            <a:ext cx="5374806" cy="5198223"/>
            <a:chOff x="211980" y="1108488"/>
            <a:chExt cx="5655420" cy="5365940"/>
          </a:xfrm>
        </p:grpSpPr>
        <p:sp>
          <p:nvSpPr>
            <p:cNvPr id="8" name="Rectangle 7"/>
            <p:cNvSpPr/>
            <p:nvPr/>
          </p:nvSpPr>
          <p:spPr>
            <a:xfrm>
              <a:off x="211980" y="1108488"/>
              <a:ext cx="5655420" cy="5365940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99023" y="1144153"/>
              <a:ext cx="5242070" cy="5294606"/>
              <a:chOff x="2006745" y="809601"/>
              <a:chExt cx="5184653" cy="523879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432324" y="863744"/>
                <a:ext cx="908550" cy="2190811"/>
                <a:chOff x="3432324" y="863744"/>
                <a:chExt cx="908550" cy="2190811"/>
              </a:xfrm>
            </p:grpSpPr>
            <p:sp>
              <p:nvSpPr>
                <p:cNvPr id="34" name="Oval 33"/>
                <p:cNvSpPr/>
                <p:nvPr/>
              </p:nvSpPr>
              <p:spPr>
                <a:xfrm rot="14700000" flipH="1">
                  <a:off x="2791193" y="1504875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 rot="3916289">
                  <a:off x="2927605" y="1702054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Transportation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4672414" y="809601"/>
                <a:ext cx="908550" cy="2190811"/>
                <a:chOff x="4672414" y="809601"/>
                <a:chExt cx="908550" cy="2190811"/>
              </a:xfrm>
            </p:grpSpPr>
            <p:sp>
              <p:nvSpPr>
                <p:cNvPr id="32" name="Oval 31"/>
                <p:cNvSpPr/>
                <p:nvPr/>
              </p:nvSpPr>
              <p:spPr>
                <a:xfrm rot="17400000" flipH="1">
                  <a:off x="4031283" y="1450732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 rot="17401892">
                  <a:off x="4157703" y="1747035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Housing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2013288" y="2458284"/>
                <a:ext cx="2190811" cy="908550"/>
                <a:chOff x="2048499" y="2372290"/>
                <a:chExt cx="2190811" cy="908550"/>
              </a:xfrm>
            </p:grpSpPr>
            <p:sp>
              <p:nvSpPr>
                <p:cNvPr id="30" name="Oval 29"/>
                <p:cNvSpPr/>
                <p:nvPr/>
              </p:nvSpPr>
              <p:spPr>
                <a:xfrm rot="12000000" flipH="1">
                  <a:off x="2048499" y="2372290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 rot="1308890">
                  <a:off x="2057246" y="2602248"/>
                  <a:ext cx="189377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Outdoor space and buildings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006745" y="2289322"/>
                <a:ext cx="5184653" cy="3759075"/>
                <a:chOff x="2006745" y="2289322"/>
                <a:chExt cx="5184653" cy="3759075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4803128" y="3803443"/>
                  <a:ext cx="908550" cy="2190811"/>
                  <a:chOff x="4803128" y="3803443"/>
                  <a:chExt cx="908550" cy="2190811"/>
                </a:xfrm>
              </p:grpSpPr>
              <p:sp>
                <p:nvSpPr>
                  <p:cNvPr id="28" name="Oval 27"/>
                  <p:cNvSpPr/>
                  <p:nvPr/>
                </p:nvSpPr>
                <p:spPr>
                  <a:xfrm rot="14700000" flipH="1">
                    <a:off x="4161997" y="4444574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 rot="3916289">
                    <a:off x="4330718" y="4673670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Civic participation an</a:t>
                    </a:r>
                    <a:r>
                      <a:rPr kumimoji="0" 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d</a:t>
                    </a: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 employment</a:t>
                    </a:r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4946444" y="2289322"/>
                  <a:ext cx="2190811" cy="908550"/>
                  <a:chOff x="4946444" y="2289322"/>
                  <a:chExt cx="2190811" cy="908550"/>
                </a:xfrm>
              </p:grpSpPr>
              <p:sp>
                <p:nvSpPr>
                  <p:cNvPr id="26" name="Oval 25"/>
                  <p:cNvSpPr/>
                  <p:nvPr/>
                </p:nvSpPr>
                <p:spPr>
                  <a:xfrm rot="9300000" flipH="1">
                    <a:off x="4946444" y="2289322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 rot="20167534">
                    <a:off x="5146183" y="2509592"/>
                    <a:ext cx="189377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Social participation</a:t>
                    </a:r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3563038" y="3857586"/>
                  <a:ext cx="908550" cy="2190811"/>
                  <a:chOff x="3563038" y="3857586"/>
                  <a:chExt cx="908550" cy="2190811"/>
                </a:xfrm>
              </p:grpSpPr>
              <p:sp>
                <p:nvSpPr>
                  <p:cNvPr id="24" name="Oval 23"/>
                  <p:cNvSpPr/>
                  <p:nvPr/>
                </p:nvSpPr>
                <p:spPr>
                  <a:xfrm rot="17400000" flipH="1">
                    <a:off x="2921907" y="449871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 rot="17511420">
                    <a:off x="3089994" y="4717521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Communication and information</a:t>
                    </a:r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2006745" y="3660127"/>
                  <a:ext cx="2190811" cy="908550"/>
                  <a:chOff x="2006745" y="3660127"/>
                  <a:chExt cx="2190811" cy="908550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 rot="9300000" flipH="1">
                    <a:off x="2006745" y="366012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 rot="20167534">
                    <a:off x="2111300" y="3754143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Community support and health services</a:t>
                    </a:r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5000587" y="3529413"/>
                  <a:ext cx="2190811" cy="908550"/>
                  <a:chOff x="5000587" y="3529413"/>
                  <a:chExt cx="2190811" cy="908550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 rot="12000000" flipH="1">
                    <a:off x="5000587" y="3529413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 rot="1187885">
                    <a:off x="5133022" y="3718015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Respect and social inclusion</a:t>
                    </a:r>
                  </a:p>
                </p:txBody>
              </p:sp>
            </p:grpSp>
            <p:sp>
              <p:nvSpPr>
                <p:cNvPr id="19" name="Oval 18"/>
                <p:cNvSpPr/>
                <p:nvPr/>
              </p:nvSpPr>
              <p:spPr>
                <a:xfrm>
                  <a:off x="3810091" y="2667091"/>
                  <a:ext cx="1523817" cy="1523817"/>
                </a:xfrm>
                <a:prstGeom prst="ellipse">
                  <a:avLst/>
                </a:prstGeom>
                <a:solidFill>
                  <a:srgbClr val="B78B41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72000" tIns="36000" rIns="72000" bIns="36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1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</a:rPr>
                    <a:t>Age Friendly </a:t>
                  </a:r>
                  <a:r>
                    <a:rPr lang="en-US" sz="1700" b="1" kern="0" dirty="0"/>
                    <a:t>Milton</a:t>
                  </a:r>
                  <a:endParaRPr kumimoji="0" lang="id-ID" sz="1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sp>
        <p:nvSpPr>
          <p:cNvPr id="36" name="TextBox 35"/>
          <p:cNvSpPr txBox="1"/>
          <p:nvPr/>
        </p:nvSpPr>
        <p:spPr>
          <a:xfrm>
            <a:off x="9077557" y="891425"/>
            <a:ext cx="2821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Caitlin Coyle, PhD</a:t>
            </a:r>
          </a:p>
          <a:p>
            <a:r>
              <a:rPr lang="en-US" sz="1400" dirty="0">
                <a:hlinkClick r:id="rId3"/>
              </a:rPr>
              <a:t>Caitlin.coyle@umb.edu</a:t>
            </a:r>
            <a:r>
              <a:rPr lang="en-US" sz="1400" dirty="0"/>
              <a:t> </a:t>
            </a:r>
          </a:p>
          <a:p>
            <a:r>
              <a:rPr lang="en-US" sz="1400" dirty="0"/>
              <a:t>617-287-7467</a:t>
            </a:r>
          </a:p>
          <a:p>
            <a:r>
              <a:rPr lang="en-US" sz="1400" dirty="0">
                <a:hlinkClick r:id="rId4"/>
              </a:rPr>
              <a:t>www.umb.edu/demographyofaging</a:t>
            </a:r>
            <a:r>
              <a:rPr lang="en-US" sz="1400" dirty="0"/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92469" y="5778481"/>
            <a:ext cx="6312297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The Milton population age 60+  is expected to continue its upward growth. Projections suggest that by 2030, approximately 32% of  residents will be age 60 or older. </a:t>
            </a:r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4EBADEC6-D101-D849-A6FD-6F31E8BF5E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4510492"/>
              </p:ext>
            </p:extLst>
          </p:nvPr>
        </p:nvGraphicFramePr>
        <p:xfrm>
          <a:off x="5752584" y="1889558"/>
          <a:ext cx="5962650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3242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497237"/>
              </p:ext>
            </p:extLst>
          </p:nvPr>
        </p:nvGraphicFramePr>
        <p:xfrm>
          <a:off x="354560" y="141479"/>
          <a:ext cx="10937003" cy="4812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096">
                  <a:extLst>
                    <a:ext uri="{9D8B030D-6E8A-4147-A177-3AD203B41FA5}">
                      <a16:colId xmlns:a16="http://schemas.microsoft.com/office/drawing/2014/main" val="1034622425"/>
                    </a:ext>
                  </a:extLst>
                </a:gridCol>
                <a:gridCol w="8760907">
                  <a:extLst>
                    <a:ext uri="{9D8B030D-6E8A-4147-A177-3AD203B41FA5}">
                      <a16:colId xmlns:a16="http://schemas.microsoft.com/office/drawing/2014/main" val="3249955245"/>
                    </a:ext>
                  </a:extLst>
                </a:gridCol>
              </a:tblGrid>
              <a:tr h="33871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Description</a:t>
                      </a:r>
                      <a:r>
                        <a:rPr lang="en-US" baseline="0" dirty="0"/>
                        <a:t> of Accessibility Needs in Milton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54881"/>
                  </a:ext>
                </a:extLst>
              </a:tr>
              <a:tr h="18441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Barriers to Access</a:t>
                      </a:r>
                      <a:r>
                        <a:rPr lang="en-US" b="1" u="sng" baseline="0" dirty="0"/>
                        <a:t>ing Transportation</a:t>
                      </a:r>
                      <a:endParaRPr lang="en-US" b="1" u="sng" dirty="0"/>
                    </a:p>
                    <a:p>
                      <a:pPr algn="ctr"/>
                      <a:endParaRPr lang="en-US" sz="1800" b="1" i="0" u="sng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Segments of the population have access to alternative transportation options, but an intra Milton transportation system could attract users from a wider range of residents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Lack of awareness among residents about existing transportation options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wide parking limitations prevent older residents from participating in the community—business districts and commuter train stations.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 stops are not accessible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62234"/>
                  </a:ext>
                </a:extLst>
              </a:tr>
              <a:tr h="1593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Pedestrian Safety</a:t>
                      </a:r>
                      <a:r>
                        <a:rPr lang="en-US" b="1" u="sng" baseline="0" dirty="0"/>
                        <a:t> &amp; Traffic</a:t>
                      </a:r>
                      <a:endParaRPr lang="en-US" b="1" u="sng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Traffic is a barrier to older adults (and really residents of any age) from driving during specified times of day.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Sidewalk maintenance is underway, but needs to continue to promote safe walking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Parks and playgrounds are not all accessible, need to be updated to be used by multiple generations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Cross-walk safety is a concern, needs to continue to be addressed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06448"/>
                  </a:ext>
                </a:extLst>
              </a:tr>
              <a:tr h="8655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Other:</a:t>
                      </a:r>
                      <a:endParaRPr lang="en-US" b="1" u="sng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Overall, residents are concerned about how they will be able to stay in Milton as they age given the housing market and access to in home supports and services.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6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5540" y="5094875"/>
            <a:ext cx="2596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/>
          </a:p>
          <a:p>
            <a:pPr algn="ctr"/>
            <a:r>
              <a:rPr lang="en-US" b="1" u="sng" dirty="0"/>
              <a:t>Suggested </a:t>
            </a:r>
          </a:p>
          <a:p>
            <a:pPr algn="ctr"/>
            <a:r>
              <a:rPr lang="en-US" b="1" u="sng" dirty="0"/>
              <a:t>Action Steps:</a:t>
            </a:r>
          </a:p>
        </p:txBody>
      </p:sp>
      <p:sp>
        <p:nvSpPr>
          <p:cNvPr id="3" name="Left Brace 2"/>
          <p:cNvSpPr/>
          <p:nvPr/>
        </p:nvSpPr>
        <p:spPr>
          <a:xfrm>
            <a:off x="2233063" y="5014453"/>
            <a:ext cx="878607" cy="1717445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27922" y="4828757"/>
            <a:ext cx="8752115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Explore the provision of added nonmedical transportation for seniors/persons with disabilities</a:t>
            </a:r>
            <a:endParaRPr lang="en-US" dirty="0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Conduct a feasibility study for a trolley or intra-Milton (or among surrounding towns) bus </a:t>
            </a:r>
            <a:r>
              <a:rPr lang="en-US" dirty="0">
                <a:cs typeface="Calibri"/>
              </a:rPr>
              <a:t>service 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Explore the Village Model to leverage strong neighborhood associations .</a:t>
            </a:r>
            <a:endParaRPr lang="en-US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Systematically document Transporation options for Milton residents, make publicly available</a:t>
            </a:r>
            <a:endParaRPr lang="en-US" dirty="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74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EFA3785FC50438A5CE0467113ADF5" ma:contentTypeVersion="12" ma:contentTypeDescription="Create a new document." ma:contentTypeScope="" ma:versionID="168cd0c61b1cb03dd163b6a8e503f64b">
  <xsd:schema xmlns:xsd="http://www.w3.org/2001/XMLSchema" xmlns:xs="http://www.w3.org/2001/XMLSchema" xmlns:p="http://schemas.microsoft.com/office/2006/metadata/properties" xmlns:ns3="28333d97-f83f-43f0-8e2a-d0a9ba9678ac" xmlns:ns4="6c122e25-6aea-44cb-9533-f337dbfc1912" targetNamespace="http://schemas.microsoft.com/office/2006/metadata/properties" ma:root="true" ma:fieldsID="113eba55aeaaf95b9046ec89d1aa0942" ns3:_="" ns4:_="">
    <xsd:import namespace="28333d97-f83f-43f0-8e2a-d0a9ba9678ac"/>
    <xsd:import namespace="6c122e25-6aea-44cb-9533-f337dbfc19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33d97-f83f-43f0-8e2a-d0a9ba9678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22e25-6aea-44cb-9533-f337dbfc19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54D9B2-D4FB-41B0-9AAF-977D01E2599B}">
  <ds:schemaRefs>
    <ds:schemaRef ds:uri="http://schemas.microsoft.com/office/2006/documentManagement/types"/>
    <ds:schemaRef ds:uri="28333d97-f83f-43f0-8e2a-d0a9ba9678ac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purl.org/dc/dcmitype/"/>
    <ds:schemaRef ds:uri="6c122e25-6aea-44cb-9533-f337dbfc191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7706DD8-390F-475E-8353-063F052092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ABA615-3000-4816-9900-0E9D1EB47D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333d97-f83f-43f0-8e2a-d0a9ba9678ac"/>
    <ds:schemaRef ds:uri="6c122e25-6aea-44cb-9533-f337dbfc19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290</Words>
  <Application>Microsoft Office PowerPoint</Application>
  <PresentationFormat>Widescreen</PresentationFormat>
  <Paragraphs>46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Age Friendly Milton: moving forward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Friendly Quincy: moving forward</dc:title>
  <dc:creator>Caitlin E Coyle</dc:creator>
  <cp:lastModifiedBy>RMailman</cp:lastModifiedBy>
  <cp:revision>126</cp:revision>
  <dcterms:created xsi:type="dcterms:W3CDTF">2020-02-19T18:50:33Z</dcterms:created>
  <dcterms:modified xsi:type="dcterms:W3CDTF">2020-04-08T00:00:45Z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0x010100645EFA3785FC50438A5CE0467113ADF5</vt:lpwstr>
  </property>
</Properties>
</file>