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9EA3C-3F93-68D5-9051-25BB30F1E7B9}" v="844" dt="2020-04-07T13:05:58.598"/>
    <p1510:client id="{B6C35C76-6507-A6E6-0E18-E6F769C9B897}" v="25" dt="2020-04-07T12:17:37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81439" autoAdjust="0"/>
  </p:normalViewPr>
  <p:slideViewPr>
    <p:cSldViewPr snapToGrid="0">
      <p:cViewPr varScale="1">
        <p:scale>
          <a:sx n="90" d="100"/>
          <a:sy n="90" d="100"/>
        </p:scale>
        <p:origin x="13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6E79EA3C-3F93-68D5-9051-25BB30F1E7B9}"/>
    <pc:docChg chg="modSld">
      <pc:chgData name="Caitlin E Coyle" userId="S::caitlin.coyle@umb.edu::cf9de9b0-a6f1-40ad-9ec9-f440f0a873ce" providerId="AD" clId="Web-{6E79EA3C-3F93-68D5-9051-25BB30F1E7B9}" dt="2020-04-07T13:05:58.598" v="832" actId="20577"/>
      <pc:docMkLst>
        <pc:docMk/>
      </pc:docMkLst>
      <pc:sldChg chg="modSp">
        <pc:chgData name="Caitlin E Coyle" userId="S::caitlin.coyle@umb.edu::cf9de9b0-a6f1-40ad-9ec9-f440f0a873ce" providerId="AD" clId="Web-{6E79EA3C-3F93-68D5-9051-25BB30F1E7B9}" dt="2020-04-07T13:05:58.598" v="831" actId="20577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6E79EA3C-3F93-68D5-9051-25BB30F1E7B9}" dt="2020-04-07T13:05:58.598" v="831" actId="20577"/>
          <ac:spMkLst>
            <pc:docMk/>
            <pc:sldMk cId="3232422740" sldId="256"/>
            <ac:spMk id="40" creationId="{00000000-0000-0000-0000-000000000000}"/>
          </ac:spMkLst>
        </pc:spChg>
      </pc:sldChg>
      <pc:sldChg chg="modSp">
        <pc:chgData name="Caitlin E Coyle" userId="S::caitlin.coyle@umb.edu::cf9de9b0-a6f1-40ad-9ec9-f440f0a873ce" providerId="AD" clId="Web-{6E79EA3C-3F93-68D5-9051-25BB30F1E7B9}" dt="2020-04-07T12:58:04.224" v="828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6E79EA3C-3F93-68D5-9051-25BB30F1E7B9}" dt="2020-04-07T12:57:05.770" v="819" actId="1076"/>
          <ac:spMkLst>
            <pc:docMk/>
            <pc:sldMk cId="1936741285" sldId="257"/>
            <ac:spMk id="2" creationId="{00000000-0000-0000-0000-000000000000}"/>
          </ac:spMkLst>
        </pc:spChg>
        <pc:spChg chg="mod">
          <ac:chgData name="Caitlin E Coyle" userId="S::caitlin.coyle@umb.edu::cf9de9b0-a6f1-40ad-9ec9-f440f0a873ce" providerId="AD" clId="Web-{6E79EA3C-3F93-68D5-9051-25BB30F1E7B9}" dt="2020-04-07T12:57:08.724" v="820" actId="1076"/>
          <ac:spMkLst>
            <pc:docMk/>
            <pc:sldMk cId="1936741285" sldId="257"/>
            <ac:spMk id="3" creationId="{00000000-0000-0000-0000-000000000000}"/>
          </ac:spMkLst>
        </pc:spChg>
        <pc:spChg chg="mod">
          <ac:chgData name="Caitlin E Coyle" userId="S::caitlin.coyle@umb.edu::cf9de9b0-a6f1-40ad-9ec9-f440f0a873ce" providerId="AD" clId="Web-{6E79EA3C-3F93-68D5-9051-25BB30F1E7B9}" dt="2020-04-07T12:56:59.083" v="818" actId="1076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6E79EA3C-3F93-68D5-9051-25BB30F1E7B9}" dt="2020-04-07T12:58:04.224" v="828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  <pc:docChgLst>
    <pc:chgData name="Caitlin E Coyle" userId="S::caitlin.coyle@umb.edu::cf9de9b0-a6f1-40ad-9ec9-f440f0a873ce" providerId="AD" clId="Web-{B6C35C76-6507-A6E6-0E18-E6F769C9B897}"/>
    <pc:docChg chg="modSld">
      <pc:chgData name="Caitlin E Coyle" userId="S::caitlin.coyle@umb.edu::cf9de9b0-a6f1-40ad-9ec9-f440f0a873ce" providerId="AD" clId="Web-{B6C35C76-6507-A6E6-0E18-E6F769C9B897}" dt="2020-04-07T12:17:37.515" v="23"/>
      <pc:docMkLst>
        <pc:docMk/>
      </pc:docMkLst>
      <pc:sldChg chg="modSp delCm">
        <pc:chgData name="Caitlin E Coyle" userId="S::caitlin.coyle@umb.edu::cf9de9b0-a6f1-40ad-9ec9-f440f0a873ce" providerId="AD" clId="Web-{B6C35C76-6507-A6E6-0E18-E6F769C9B897}" dt="2020-04-07T12:17:37.515" v="23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B6C35C76-6507-A6E6-0E18-E6F769C9B897}" dt="2020-04-07T12:16:53.765" v="22" actId="20577"/>
          <ac:spMkLst>
            <pc:docMk/>
            <pc:sldMk cId="3232422740" sldId="256"/>
            <ac:spMk id="1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BD-924B-9531-4988DAE5BD76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BD-924B-9531-4988DAE5BD76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BD-924B-9531-4988DAE5BD76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11386</c:v>
                </c:pt>
                <c:pt idx="1">
                  <c:v>14178.658729910234</c:v>
                </c:pt>
                <c:pt idx="2">
                  <c:v>16519.629750948694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BD-924B-9531-4988DAE5BD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D2BD-924B-9531-4988DAE5BD76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BD-924B-9531-4988DAE5BD76}"/>
                </c:ext>
              </c:extLst>
            </c:dLbl>
            <c:dLbl>
              <c:idx val="1"/>
              <c:layout>
                <c:manualLayout>
                  <c:x val="2.1732618885898048E-2"/>
                  <c:y val="-3.970018673039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BD-924B-9531-4988DAE5BD76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BD-924B-9531-4988DAE5BD76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11386</c:v>
                </c:pt>
                <c:pt idx="1">
                  <c:v>14301.088766331508</c:v>
                </c:pt>
                <c:pt idx="2">
                  <c:v>16767.436867459783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2BD-924B-9531-4988DAE5BD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BD-924B-9531-4988DAE5BD76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BD-924B-9531-4988DAE5BD76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BD-924B-9531-4988DAE5BD7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11386</c:v>
                </c:pt>
                <c:pt idx="1">
                  <c:v>13719</c:v>
                </c:pt>
                <c:pt idx="2">
                  <c:v>15276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2BD-924B-9531-4988DAE5BD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2BD-924B-9531-4988DAE5BD76}"/>
                </c:ext>
              </c:extLst>
            </c:dLbl>
            <c:dLbl>
              <c:idx val="1"/>
              <c:layout>
                <c:manualLayout>
                  <c:x val="-7.1017081331287257E-2"/>
                  <c:y val="-6.3126101774591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BD-924B-9531-4988DAE5BD76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2BD-924B-9531-4988DAE5BD7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11386</c:v>
                </c:pt>
                <c:pt idx="1">
                  <c:v>13884</c:v>
                </c:pt>
                <c:pt idx="2">
                  <c:v>15395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2BD-924B-9531-4988DAE5B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3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9418823" cy="1325563"/>
          </a:xfrm>
        </p:spPr>
        <p:txBody>
          <a:bodyPr/>
          <a:lstStyle/>
          <a:p>
            <a:r>
              <a:rPr lang="en-US" b="1" dirty="0"/>
              <a:t>Age Friendly Weymouth: 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2388" y="1368478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00054" y="2667091"/>
                  <a:ext cx="1483665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algn="ctr">
                    <a:defRPr/>
                  </a:pPr>
                  <a:r>
                    <a:rPr kumimoji="0" lang="en-US" sz="17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Age </a:t>
                  </a:r>
                  <a:r>
                    <a:rPr lang="en-US" sz="1700" b="1" kern="0" dirty="0"/>
                    <a:t>Friendly </a:t>
                  </a:r>
                  <a:r>
                    <a:rPr lang="en-US" sz="1450" b="1" kern="0" dirty="0"/>
                    <a:t>Weymouth</a:t>
                  </a:r>
                  <a:endParaRPr lang="en-US" sz="145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Calibri"/>
                  </a:endParaRP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9077557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Caitlin Coyle, PhD</a:t>
            </a:r>
          </a:p>
          <a:p>
            <a:r>
              <a:rPr lang="en-US" sz="1400" dirty="0">
                <a:hlinkClick r:id="rId3"/>
              </a:rPr>
              <a:t>Caitlin.coyle@umb.edu</a:t>
            </a:r>
            <a:r>
              <a:rPr lang="en-US" sz="1400" dirty="0"/>
              <a:t> </a:t>
            </a:r>
          </a:p>
          <a:p>
            <a:r>
              <a:rPr lang="en-US" sz="1400" dirty="0"/>
              <a:t>617-287-7467</a:t>
            </a:r>
          </a:p>
          <a:p>
            <a:r>
              <a:rPr lang="en-US" sz="1400" dirty="0">
                <a:hlinkClick r:id="rId4"/>
              </a:rPr>
              <a:t>www.umb.edu/demographyofaging</a:t>
            </a:r>
            <a:r>
              <a:rPr lang="en-US" sz="1400" dirty="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The Weymouth population age 60+  is expected to continue its upward growth. Projections suggest that by 2030, approximately 28% of  residents will be age 60 or older. </a:t>
            </a: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6529AF6A-6B5E-3742-8712-F790DE91BA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1857759"/>
              </p:ext>
            </p:extLst>
          </p:nvPr>
        </p:nvGraphicFramePr>
        <p:xfrm>
          <a:off x="5768872" y="1876182"/>
          <a:ext cx="5962650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6579"/>
              </p:ext>
            </p:extLst>
          </p:nvPr>
        </p:nvGraphicFramePr>
        <p:xfrm>
          <a:off x="359804" y="292356"/>
          <a:ext cx="11564674" cy="435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164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8050510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Description</a:t>
                      </a:r>
                      <a:r>
                        <a:rPr lang="en-US" baseline="0" dirty="0"/>
                        <a:t> of Accessibility Needs in Weymouth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Barriers to Access</a:t>
                      </a:r>
                      <a:r>
                        <a:rPr lang="en-US" b="1" u="sng" baseline="0" dirty="0"/>
                        <a:t>ing Transportation</a:t>
                      </a:r>
                      <a:endParaRPr lang="en-US" b="1" u="sng" dirty="0"/>
                    </a:p>
                    <a:p>
                      <a:pPr algn="ctr"/>
                      <a:endParaRPr lang="en-US" sz="1800" b="1" i="0" u="sng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Inefficiencies of existing bus transportation in Weymouth, routes are indirect.</a:t>
                      </a:r>
                      <a:endParaRPr lang="en-US" sz="1800" b="0" i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4 villages, there is perceived disconnection across the villages via transportation.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Senior Center is physically isolated from most of the City and inaccessible, no transportation to the senior center.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Senior center shuttle service is limited by budget constraints. For example, only offers transportation for errands once per 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week.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 limit on buses can be a barrier—particularly </a:t>
                      </a:r>
                      <a:r>
                        <a:rPr lang="en-US" sz="1800" b="0" i="0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nights/weekends.</a:t>
                      </a:r>
                      <a:endParaRPr lang="en-US" sz="1800" b="0" i="0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Pedestrian Safety</a:t>
                      </a:r>
                      <a:r>
                        <a:rPr lang="en-US" b="1" u="sng" baseline="0" dirty="0"/>
                        <a:t> &amp; Traffic</a:t>
                      </a:r>
                      <a:endParaRPr lang="en-US" b="1" u="sng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Pedestrian safety in addition to traffic demands manifest an unsustainable situation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690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Uneven </a:t>
                      </a:r>
                      <a:r>
                        <a:rPr lang="en-US" b="1" u="sng" baseline="0" dirty="0"/>
                        <a:t>Communication Among Stakeholders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opportunity for “community stakeholders” to communicate consistently</a:t>
                      </a:r>
                      <a:endParaRPr lang="en-US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Other: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in coordinating student support for older residents (e.g., snow removal)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9526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249955" y="4816801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pPr algn="ctr"/>
            <a:r>
              <a:rPr lang="en-US" b="1" u="sng" dirty="0"/>
              <a:t>Suggested </a:t>
            </a:r>
          </a:p>
          <a:p>
            <a:pPr algn="ctr"/>
            <a:r>
              <a:rPr lang="en-US" b="1" u="sng" dirty="0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2042606" y="4883196"/>
            <a:ext cx="878607" cy="171744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62193" y="4681431"/>
            <a:ext cx="8752115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Establish a "senior to senior" week in Weymouth. Seniors in high school can spend their days volunteering to support older adults in the community.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Consider add-on routes to better connect the 4 villages of Weymouth, including stops at local assets (e.g., senior center, grocery store, etc.)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Conduct a “communication audit” as a way of devising more streamlined mechanisms for getting information to community partners and residents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Facilitate a quarterly “community stakeholder” coffee hour</a:t>
            </a:r>
          </a:p>
        </p:txBody>
      </p:sp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54D9B2-D4FB-41B0-9AAF-977D01E2599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8333d97-f83f-43f0-8e2a-d0a9ba9678ac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6c122e25-6aea-44cb-9533-f337dbfc19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ABA615-3000-4816-9900-0E9D1EB47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33d97-f83f-43f0-8e2a-d0a9ba9678ac"/>
    <ds:schemaRef ds:uri="6c122e25-6aea-44cb-9533-f337dbfc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147</Words>
  <Application>Microsoft Office PowerPoint</Application>
  <PresentationFormat>Widescreen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Age Friendly Weymouth: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lastModifiedBy>Caitlin E Coyle</cp:lastModifiedBy>
  <cp:revision>120</cp:revision>
  <dcterms:created xsi:type="dcterms:W3CDTF">2020-02-19T18:50:33Z</dcterms:created>
  <dcterms:modified xsi:type="dcterms:W3CDTF">2020-04-07T13:17:34Z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