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0.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theme/theme11.xml" ContentType="application/vnd.openxmlformats-officedocument.theme+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theme/theme12.xml" ContentType="application/vnd.openxmlformats-officedocument.theme+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85" r:id="rId6"/>
    <p:sldMasterId id="2147483697" r:id="rId7"/>
    <p:sldMasterId id="2147483709" r:id="rId8"/>
    <p:sldMasterId id="2147483721" r:id="rId9"/>
    <p:sldMasterId id="2147483733" r:id="rId10"/>
    <p:sldMasterId id="2147483745" r:id="rId11"/>
    <p:sldMasterId id="2147483757" r:id="rId12"/>
    <p:sldMasterId id="2147483769" r:id="rId13"/>
    <p:sldMasterId id="2147483781" r:id="rId14"/>
    <p:sldMasterId id="2147483793" r:id="rId15"/>
    <p:sldMasterId id="2147483805" r:id="rId16"/>
  </p:sldMasterIdLst>
  <p:notesMasterIdLst>
    <p:notesMasterId r:id="rId27"/>
  </p:notesMasterIdLst>
  <p:handoutMasterIdLst>
    <p:handoutMasterId r:id="rId28"/>
  </p:handoutMasterIdLst>
  <p:sldIdLst>
    <p:sldId id="276" r:id="rId17"/>
    <p:sldId id="330" r:id="rId18"/>
    <p:sldId id="283" r:id="rId19"/>
    <p:sldId id="341" r:id="rId20"/>
    <p:sldId id="286" r:id="rId21"/>
    <p:sldId id="306" r:id="rId22"/>
    <p:sldId id="307" r:id="rId23"/>
    <p:sldId id="340" r:id="rId24"/>
    <p:sldId id="339" r:id="rId25"/>
    <p:sldId id="278"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itlin E Coyle" initials="CEC" lastIdx="2" clrIdx="0">
    <p:extLst>
      <p:ext uri="{19B8F6BF-5375-455C-9EA6-DF929625EA0E}">
        <p15:presenceInfo xmlns:p15="http://schemas.microsoft.com/office/powerpoint/2012/main" userId="S-1-5-21-1990142038-1674059633-623647154-62803" providerId="AD"/>
      </p:ext>
    </p:extLst>
  </p:cmAuthor>
  <p:cmAuthor id="2" name="RMailman" initials="MOU" lastIdx="2" clrIdx="1">
    <p:extLst>
      <p:ext uri="{19B8F6BF-5375-455C-9EA6-DF929625EA0E}">
        <p15:presenceInfo xmlns:p15="http://schemas.microsoft.com/office/powerpoint/2012/main" userId="RMail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8B"/>
    <a:srgbClr val="FF6600"/>
    <a:srgbClr val="9966FF"/>
    <a:srgbClr val="B5994B"/>
    <a:srgbClr val="988F86"/>
    <a:srgbClr val="A33F1F"/>
    <a:srgbClr val="C59217"/>
    <a:srgbClr val="FAF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0128A1-3E3D-742C-F58E-69F9E372F30A}" v="486" dt="2020-04-08T00:51:55.868"/>
    <p1510:client id="{6CADBF41-CA35-A83A-4BD5-AD019A47549C}" v="8" dt="2020-03-18T19:11:32.320"/>
    <p1510:client id="{A2F818B9-6A22-51DA-C85E-1F61C7DAC289}" v="156" dt="2020-04-08T01:05:56.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39"/>
    <p:restoredTop sz="73106" autoAdjust="0"/>
  </p:normalViewPr>
  <p:slideViewPr>
    <p:cSldViewPr>
      <p:cViewPr varScale="1">
        <p:scale>
          <a:sx n="53" d="100"/>
          <a:sy n="53" d="100"/>
        </p:scale>
        <p:origin x="168" y="31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slide" Target="slides/slide5.xml"/><Relationship Id="rId34" Type="http://schemas.microsoft.com/office/2016/11/relationships/changesInfo" Target="changesInfos/changesInfo1.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7.xml"/><Relationship Id="rId28"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6.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6CADBF41-CA35-A83A-4BD5-AD019A47549C}"/>
    <pc:docChg chg="modSld">
      <pc:chgData name="" userId="" providerId="" clId="Web-{6CADBF41-CA35-A83A-4BD5-AD019A47549C}" dt="2020-03-18T19:10:40.008" v="0"/>
      <pc:docMkLst>
        <pc:docMk/>
      </pc:docMkLst>
      <pc:sldChg chg="delSp">
        <pc:chgData name="" userId="" providerId="" clId="Web-{6CADBF41-CA35-A83A-4BD5-AD019A47549C}" dt="2020-03-18T19:10:40.008" v="0"/>
        <pc:sldMkLst>
          <pc:docMk/>
          <pc:sldMk cId="1174743287" sldId="276"/>
        </pc:sldMkLst>
        <pc:picChg chg="del">
          <ac:chgData name="" userId="" providerId="" clId="Web-{6CADBF41-CA35-A83A-4BD5-AD019A47549C}" dt="2020-03-18T19:10:40.008" v="0"/>
          <ac:picMkLst>
            <pc:docMk/>
            <pc:sldMk cId="1174743287" sldId="276"/>
            <ac:picMk id="7" creationId="{3A2366F9-FBC9-724A-A9E3-3E0A303C7432}"/>
          </ac:picMkLst>
        </pc:picChg>
      </pc:sldChg>
    </pc:docChg>
  </pc:docChgLst>
  <pc:docChgLst>
    <pc:chgData name="Caitlin E Coyle" userId="S::caitlin.coyle@umb.edu::cf9de9b0-a6f1-40ad-9ec9-f440f0a873ce" providerId="AD" clId="Web-{240128A1-3E3D-742C-F58E-69F9E372F30A}"/>
    <pc:docChg chg="modSld">
      <pc:chgData name="Caitlin E Coyle" userId="S::caitlin.coyle@umb.edu::cf9de9b0-a6f1-40ad-9ec9-f440f0a873ce" providerId="AD" clId="Web-{240128A1-3E3D-742C-F58E-69F9E372F30A}" dt="2020-04-08T00:51:53.102" v="480" actId="20577"/>
      <pc:docMkLst>
        <pc:docMk/>
      </pc:docMkLst>
      <pc:sldChg chg="modSp">
        <pc:chgData name="Caitlin E Coyle" userId="S::caitlin.coyle@umb.edu::cf9de9b0-a6f1-40ad-9ec9-f440f0a873ce" providerId="AD" clId="Web-{240128A1-3E3D-742C-F58E-69F9E372F30A}" dt="2020-04-08T00:47:22.123" v="167"/>
        <pc:sldMkLst>
          <pc:docMk/>
          <pc:sldMk cId="2101662291" sldId="307"/>
        </pc:sldMkLst>
        <pc:graphicFrameChg chg="mod modGraphic">
          <ac:chgData name="Caitlin E Coyle" userId="S::caitlin.coyle@umb.edu::cf9de9b0-a6f1-40ad-9ec9-f440f0a873ce" providerId="AD" clId="Web-{240128A1-3E3D-742C-F58E-69F9E372F30A}" dt="2020-04-08T00:47:22.123" v="167"/>
          <ac:graphicFrameMkLst>
            <pc:docMk/>
            <pc:sldMk cId="2101662291" sldId="307"/>
            <ac:graphicFrameMk id="4" creationId="{00000000-0000-0000-0000-000000000000}"/>
          </ac:graphicFrameMkLst>
        </pc:graphicFrameChg>
      </pc:sldChg>
      <pc:sldChg chg="modSp delCm">
        <pc:chgData name="Caitlin E Coyle" userId="S::caitlin.coyle@umb.edu::cf9de9b0-a6f1-40ad-9ec9-f440f0a873ce" providerId="AD" clId="Web-{240128A1-3E3D-742C-F58E-69F9E372F30A}" dt="2020-04-08T00:51:53.102" v="479" actId="20577"/>
        <pc:sldMkLst>
          <pc:docMk/>
          <pc:sldMk cId="1137950339" sldId="340"/>
        </pc:sldMkLst>
        <pc:spChg chg="mod">
          <ac:chgData name="Caitlin E Coyle" userId="S::caitlin.coyle@umb.edu::cf9de9b0-a6f1-40ad-9ec9-f440f0a873ce" providerId="AD" clId="Web-{240128A1-3E3D-742C-F58E-69F9E372F30A}" dt="2020-04-08T00:51:53.102" v="479" actId="20577"/>
          <ac:spMkLst>
            <pc:docMk/>
            <pc:sldMk cId="1137950339" sldId="340"/>
            <ac:spMk id="4" creationId="{00000000-0000-0000-0000-000000000000}"/>
          </ac:spMkLst>
        </pc:spChg>
      </pc:sldChg>
    </pc:docChg>
  </pc:docChgLst>
  <pc:docChgLst>
    <pc:chgData name="Caitlin E Coyle" userId="S::caitlin.coyle@umb.edu::cf9de9b0-a6f1-40ad-9ec9-f440f0a873ce" providerId="AD" clId="Web-{A2F818B9-6A22-51DA-C85E-1F61C7DAC289}"/>
    <pc:docChg chg="modSld">
      <pc:chgData name="Caitlin E Coyle" userId="S::caitlin.coyle@umb.edu::cf9de9b0-a6f1-40ad-9ec9-f440f0a873ce" providerId="AD" clId="Web-{A2F818B9-6A22-51DA-C85E-1F61C7DAC289}" dt="2020-04-08T01:05:56.411" v="153" actId="20577"/>
      <pc:docMkLst>
        <pc:docMk/>
      </pc:docMkLst>
      <pc:sldChg chg="modSp">
        <pc:chgData name="Caitlin E Coyle" userId="S::caitlin.coyle@umb.edu::cf9de9b0-a6f1-40ad-9ec9-f440f0a873ce" providerId="AD" clId="Web-{A2F818B9-6A22-51DA-C85E-1F61C7DAC289}" dt="2020-04-08T01:05:56.411" v="152" actId="20577"/>
        <pc:sldMkLst>
          <pc:docMk/>
          <pc:sldMk cId="878695170" sldId="283"/>
        </pc:sldMkLst>
        <pc:spChg chg="mod">
          <ac:chgData name="Caitlin E Coyle" userId="S::caitlin.coyle@umb.edu::cf9de9b0-a6f1-40ad-9ec9-f440f0a873ce" providerId="AD" clId="Web-{A2F818B9-6A22-51DA-C85E-1F61C7DAC289}" dt="2020-04-08T01:05:56.411" v="152" actId="20577"/>
          <ac:spMkLst>
            <pc:docMk/>
            <pc:sldMk cId="878695170" sldId="283"/>
            <ac:spMk id="2" creationId="{00000000-0000-0000-0000-000000000000}"/>
          </ac:spMkLst>
        </pc:spChg>
        <pc:spChg chg="mod">
          <ac:chgData name="Caitlin E Coyle" userId="S::caitlin.coyle@umb.edu::cf9de9b0-a6f1-40ad-9ec9-f440f0a873ce" providerId="AD" clId="Web-{A2F818B9-6A22-51DA-C85E-1F61C7DAC289}" dt="2020-04-08T01:05:53.473" v="148" actId="20577"/>
          <ac:spMkLst>
            <pc:docMk/>
            <pc:sldMk cId="878695170" sldId="283"/>
            <ac:spMk id="33" creationId="{00000000-0000-0000-0000-000000000000}"/>
          </ac:spMkLst>
        </pc:spChg>
      </pc:sldChg>
    </pc:docChg>
  </pc:docChgLst>
  <pc:docChgLst>
    <pc:chgData name="Rebecca A Mailman" userId="S::rebecca.mailman@umb.edu::e34ec609-cda0-4fe8-b955-b62c521c6ab1" providerId="AD" clId="Web-{6CADBF41-CA35-A83A-4BD5-AD019A47549C}"/>
    <pc:docChg chg="modSld">
      <pc:chgData name="Rebecca A Mailman" userId="S::rebecca.mailman@umb.edu::e34ec609-cda0-4fe8-b955-b62c521c6ab1" providerId="AD" clId="Web-{6CADBF41-CA35-A83A-4BD5-AD019A47549C}" dt="2020-03-18T19:11:32.320" v="5" actId="1076"/>
      <pc:docMkLst>
        <pc:docMk/>
      </pc:docMkLst>
      <pc:sldChg chg="addSp modSp mod modClrScheme chgLayout">
        <pc:chgData name="Rebecca A Mailman" userId="S::rebecca.mailman@umb.edu::e34ec609-cda0-4fe8-b955-b62c521c6ab1" providerId="AD" clId="Web-{6CADBF41-CA35-A83A-4BD5-AD019A47549C}" dt="2020-03-18T19:11:32.320" v="5" actId="1076"/>
        <pc:sldMkLst>
          <pc:docMk/>
          <pc:sldMk cId="1174743287" sldId="276"/>
        </pc:sldMkLst>
        <pc:spChg chg="mod">
          <ac:chgData name="Rebecca A Mailman" userId="S::rebecca.mailman@umb.edu::e34ec609-cda0-4fe8-b955-b62c521c6ab1" providerId="AD" clId="Web-{6CADBF41-CA35-A83A-4BD5-AD019A47549C}" dt="2020-03-18T19:11:23.539" v="2"/>
          <ac:spMkLst>
            <pc:docMk/>
            <pc:sldMk cId="1174743287" sldId="276"/>
            <ac:spMk id="5" creationId="{00000000-0000-0000-0000-000000000000}"/>
          </ac:spMkLst>
        </pc:spChg>
        <pc:spChg chg="mod ord">
          <ac:chgData name="Rebecca A Mailman" userId="S::rebecca.mailman@umb.edu::e34ec609-cda0-4fe8-b955-b62c521c6ab1" providerId="AD" clId="Web-{6CADBF41-CA35-A83A-4BD5-AD019A47549C}" dt="2020-03-18T19:11:23.539" v="2"/>
          <ac:spMkLst>
            <pc:docMk/>
            <pc:sldMk cId="1174743287" sldId="276"/>
            <ac:spMk id="6" creationId="{00000000-0000-0000-0000-000000000000}"/>
          </ac:spMkLst>
        </pc:spChg>
        <pc:picChg chg="add mod">
          <ac:chgData name="Rebecca A Mailman" userId="S::rebecca.mailman@umb.edu::e34ec609-cda0-4fe8-b955-b62c521c6ab1" providerId="AD" clId="Web-{6CADBF41-CA35-A83A-4BD5-AD019A47549C}" dt="2020-03-18T19:11:32.320" v="5" actId="1076"/>
          <ac:picMkLst>
            <pc:docMk/>
            <pc:sldMk cId="1174743287" sldId="276"/>
            <ac:picMk id="2" creationId="{172A38C4-6039-424E-96B0-215D0A5DBEDE}"/>
          </ac:picMkLst>
        </pc:pic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7194891454894665E-2"/>
          <c:y val="3.4246575342465752E-2"/>
          <c:w val="0.70170611326645393"/>
          <c:h val="0.87806650258381458"/>
        </c:manualLayout>
      </c:layout>
      <c:lineChart>
        <c:grouping val="standard"/>
        <c:varyColors val="0"/>
        <c:ser>
          <c:idx val="0"/>
          <c:order val="0"/>
          <c:tx>
            <c:strRef>
              <c:f>Sheet1!$B$1</c:f>
              <c:strCache>
                <c:ptCount val="1"/>
                <c:pt idx="0">
                  <c:v>MAPC SQ</c:v>
                </c:pt>
              </c:strCache>
            </c:strRef>
          </c:tx>
          <c:marker>
            <c:symbol val="triangle"/>
            <c:size val="12"/>
            <c:spPr>
              <a:solidFill>
                <a:srgbClr val="005A8B"/>
              </a:solidFill>
              <a:ln>
                <a:solidFill>
                  <a:schemeClr val="tx1"/>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0-4BA1-E74F-BAF6-B4139BAA37CD}"/>
                </c:ext>
              </c:extLst>
            </c:dLbl>
            <c:dLbl>
              <c:idx val="1"/>
              <c:layout>
                <c:manualLayout>
                  <c:x val="-1.9638361531339197E-3"/>
                  <c:y val="1.64034976911308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A1-E74F-BAF6-B4139BAA37CD}"/>
                </c:ext>
              </c:extLst>
            </c:dLbl>
            <c:dLbl>
              <c:idx val="2"/>
              <c:layout>
                <c:manualLayout>
                  <c:x val="-3.3716856821468744E-2"/>
                  <c:y val="7.2235462545791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BA1-E74F-BAF6-B4139BAA37CD}"/>
                </c:ext>
              </c:extLst>
            </c:dLbl>
            <c:spPr>
              <a:solidFill>
                <a:schemeClr val="bg1"/>
              </a:solidFill>
              <a:ln>
                <a:solidFill>
                  <a:schemeClr val="tx1"/>
                </a:solidFill>
              </a:ln>
            </c:spPr>
            <c:txPr>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Sheet1!$B$2:$B$4</c:f>
              <c:numCache>
                <c:formatCode>#,##0</c:formatCode>
                <c:ptCount val="3"/>
                <c:pt idx="0">
                  <c:v>8044</c:v>
                </c:pt>
                <c:pt idx="1">
                  <c:v>9621.3497129118186</c:v>
                </c:pt>
                <c:pt idx="2">
                  <c:v>11586.34423291042</c:v>
                </c:pt>
              </c:numCache>
            </c:numRef>
          </c:val>
          <c:smooth val="0"/>
          <c:extLst>
            <c:ext xmlns:c16="http://schemas.microsoft.com/office/drawing/2014/chart" uri="{C3380CC4-5D6E-409C-BE32-E72D297353CC}">
              <c16:uniqueId val="{00000003-4BA1-E74F-BAF6-B4139BAA37CD}"/>
            </c:ext>
          </c:extLst>
        </c:ser>
        <c:ser>
          <c:idx val="1"/>
          <c:order val="1"/>
          <c:tx>
            <c:strRef>
              <c:f>Sheet1!$C$1</c:f>
              <c:strCache>
                <c:ptCount val="1"/>
                <c:pt idx="0">
                  <c:v>MAPC SR</c:v>
                </c:pt>
              </c:strCache>
            </c:strRef>
          </c:tx>
          <c:marker>
            <c:symbol val="square"/>
            <c:size val="12"/>
            <c:spPr>
              <a:solidFill>
                <a:srgbClr val="A33F1F"/>
              </a:solidFill>
              <a:ln>
                <a:solidFill>
                  <a:schemeClr val="tx1"/>
                </a:solidFill>
              </a:ln>
            </c:spPr>
          </c:marker>
          <c:dPt>
            <c:idx val="1"/>
            <c:bubble3D val="0"/>
            <c:extLst>
              <c:ext xmlns:c16="http://schemas.microsoft.com/office/drawing/2014/chart" uri="{C3380CC4-5D6E-409C-BE32-E72D297353CC}">
                <c16:uniqueId val="{00000004-4BA1-E74F-BAF6-B4139BAA37CD}"/>
              </c:ext>
            </c:extLst>
          </c:dPt>
          <c:dLbls>
            <c:dLbl>
              <c:idx val="0"/>
              <c:layout>
                <c:manualLayout>
                  <c:x val="-8.7962962962963007E-2"/>
                  <c:y val="-7.23328365087614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BA1-E74F-BAF6-B4139BAA37CD}"/>
                </c:ext>
              </c:extLst>
            </c:dLbl>
            <c:dLbl>
              <c:idx val="1"/>
              <c:layout>
                <c:manualLayout>
                  <c:x val="-1.0216262903239331E-2"/>
                  <c:y val="-3.30668073707282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BA1-E74F-BAF6-B4139BAA37CD}"/>
                </c:ext>
              </c:extLst>
            </c:dLbl>
            <c:dLbl>
              <c:idx val="2"/>
              <c:layout>
                <c:manualLayout>
                  <c:x val="-4.7579256674548332E-3"/>
                  <c:y val="-2.77460103583308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BA1-E74F-BAF6-B4139BAA37CD}"/>
                </c:ext>
              </c:extLst>
            </c:dLbl>
            <c:spPr>
              <a:solidFill>
                <a:schemeClr val="bg1"/>
              </a:solidFill>
              <a:ln>
                <a:solidFill>
                  <a:schemeClr val="tx1"/>
                </a:solidFill>
              </a:ln>
            </c:spPr>
            <c:txPr>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Sheet1!$C$2:$C$4</c:f>
              <c:numCache>
                <c:formatCode>#,##0</c:formatCode>
                <c:ptCount val="3"/>
                <c:pt idx="0">
                  <c:v>8044</c:v>
                </c:pt>
                <c:pt idx="1">
                  <c:v>9707.7433476263905</c:v>
                </c:pt>
                <c:pt idx="2">
                  <c:v>11762.125053668613</c:v>
                </c:pt>
              </c:numCache>
            </c:numRef>
          </c:val>
          <c:smooth val="0"/>
          <c:extLst>
            <c:ext xmlns:c16="http://schemas.microsoft.com/office/drawing/2014/chart" uri="{C3380CC4-5D6E-409C-BE32-E72D297353CC}">
              <c16:uniqueId val="{00000007-4BA1-E74F-BAF6-B4139BAA37CD}"/>
            </c:ext>
          </c:extLst>
        </c:ser>
        <c:ser>
          <c:idx val="2"/>
          <c:order val="2"/>
          <c:tx>
            <c:strRef>
              <c:f>Sheet1!$D$1</c:f>
              <c:strCache>
                <c:ptCount val="1"/>
                <c:pt idx="0">
                  <c:v>Donahue Alternative</c:v>
                </c:pt>
              </c:strCache>
            </c:strRef>
          </c:tx>
          <c:spPr>
            <a:ln w="41275">
              <a:solidFill>
                <a:srgbClr val="FFC000"/>
              </a:solidFill>
            </a:ln>
          </c:spPr>
          <c:marker>
            <c:symbol val="diamond"/>
            <c:size val="14"/>
            <c:spPr>
              <a:solidFill>
                <a:srgbClr val="FFC000"/>
              </a:solidFill>
              <a:ln w="9525">
                <a:solidFill>
                  <a:sysClr val="windowText" lastClr="000000"/>
                </a:solidFill>
              </a:ln>
            </c:spPr>
          </c:marker>
          <c:dLbls>
            <c:dLbl>
              <c:idx val="0"/>
              <c:delete val="1"/>
              <c:extLst>
                <c:ext xmlns:c15="http://schemas.microsoft.com/office/drawing/2012/chart" uri="{CE6537A1-D6FC-4f65-9D91-7224C49458BB}"/>
                <c:ext xmlns:c16="http://schemas.microsoft.com/office/drawing/2014/chart" uri="{C3380CC4-5D6E-409C-BE32-E72D297353CC}">
                  <c16:uniqueId val="{00000008-4BA1-E74F-BAF6-B4139BAA37CD}"/>
                </c:ext>
              </c:extLst>
            </c:dLbl>
            <c:dLbl>
              <c:idx val="1"/>
              <c:layout>
                <c:manualLayout>
                  <c:x val="-4.0728633410619594E-2"/>
                  <c:y val="5.62350695467879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BA1-E74F-BAF6-B4139BAA37CD}"/>
                </c:ext>
              </c:extLst>
            </c:dLbl>
            <c:dLbl>
              <c:idx val="2"/>
              <c:layout>
                <c:manualLayout>
                  <c:x val="-4.129550132764017E-2"/>
                  <c:y val="6.4720479458784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BA1-E74F-BAF6-B4139BAA37CD}"/>
                </c:ext>
              </c:extLst>
            </c:dLbl>
            <c:spPr>
              <a:solidFill>
                <a:sysClr val="window" lastClr="FFFFFF"/>
              </a:solidFill>
              <a:ln>
                <a:solidFill>
                  <a:sysClr val="windowText" lastClr="000000"/>
                </a:solidFill>
              </a:ln>
              <a:effectLst/>
            </c:spPr>
            <c:txPr>
              <a:bodyPr wrap="square" lIns="38100" tIns="19050" rIns="38100" bIns="19050" anchor="ctr">
                <a:spAutoFit/>
              </a:bodyPr>
              <a:lstStyle/>
              <a:p>
                <a:pPr>
                  <a:defRPr sz="120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2010</c:v>
                </c:pt>
                <c:pt idx="1">
                  <c:v>2020*</c:v>
                </c:pt>
                <c:pt idx="2">
                  <c:v>2030*</c:v>
                </c:pt>
              </c:strCache>
            </c:strRef>
          </c:cat>
          <c:val>
            <c:numRef>
              <c:f>Sheet1!$D$2:$D$4</c:f>
              <c:numCache>
                <c:formatCode>#,##0</c:formatCode>
                <c:ptCount val="3"/>
                <c:pt idx="0">
                  <c:v>8044</c:v>
                </c:pt>
                <c:pt idx="1">
                  <c:v>9100</c:v>
                </c:pt>
                <c:pt idx="2">
                  <c:v>10354</c:v>
                </c:pt>
              </c:numCache>
            </c:numRef>
          </c:val>
          <c:smooth val="0"/>
          <c:extLst>
            <c:ext xmlns:c16="http://schemas.microsoft.com/office/drawing/2014/chart" uri="{C3380CC4-5D6E-409C-BE32-E72D297353CC}">
              <c16:uniqueId val="{0000000B-4BA1-E74F-BAF6-B4139BAA37CD}"/>
            </c:ext>
          </c:extLst>
        </c:ser>
        <c:ser>
          <c:idx val="3"/>
          <c:order val="3"/>
          <c:tx>
            <c:strRef>
              <c:f>Sheet1!$E$1</c:f>
              <c:strCache>
                <c:ptCount val="1"/>
                <c:pt idx="0">
                  <c:v>Donahue Vintage</c:v>
                </c:pt>
              </c:strCache>
            </c:strRef>
          </c:tx>
          <c:dLbls>
            <c:dLbl>
              <c:idx val="0"/>
              <c:delete val="1"/>
              <c:extLst>
                <c:ext xmlns:c15="http://schemas.microsoft.com/office/drawing/2012/chart" uri="{CE6537A1-D6FC-4f65-9D91-7224C49458BB}"/>
                <c:ext xmlns:c16="http://schemas.microsoft.com/office/drawing/2014/chart" uri="{C3380CC4-5D6E-409C-BE32-E72D297353CC}">
                  <c16:uniqueId val="{0000000C-4BA1-E74F-BAF6-B4139BAA37CD}"/>
                </c:ext>
              </c:extLst>
            </c:dLbl>
            <c:dLbl>
              <c:idx val="2"/>
              <c:layout>
                <c:manualLayout>
                  <c:x val="-4.2351797862001946E-2"/>
                  <c:y val="-5.00268081463079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BA1-E74F-BAF6-B4139BAA37CD}"/>
                </c:ext>
              </c:extLst>
            </c:dLbl>
            <c:spPr>
              <a:solidFill>
                <a:sysClr val="window" lastClr="FFFFFF"/>
              </a:solidFill>
              <a:ln>
                <a:solidFill>
                  <a:sysClr val="windowText" lastClr="000000"/>
                </a:solidFill>
              </a:ln>
              <a:effectLst/>
            </c:spPr>
            <c:txPr>
              <a:bodyPr wrap="square" lIns="38100" tIns="19050" rIns="38100" bIns="19050" anchor="ctr">
                <a:spAutoFit/>
              </a:bodyPr>
              <a:lstStyle/>
              <a:p>
                <a:pPr>
                  <a:defRPr sz="1200">
                    <a:latin typeface="Cambria" panose="02040503050406030204" pitchFamily="18"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2010</c:v>
                </c:pt>
                <c:pt idx="1">
                  <c:v>2020*</c:v>
                </c:pt>
                <c:pt idx="2">
                  <c:v>2030*</c:v>
                </c:pt>
              </c:strCache>
            </c:strRef>
          </c:cat>
          <c:val>
            <c:numRef>
              <c:f>Sheet1!$E$2:$E$4</c:f>
              <c:numCache>
                <c:formatCode>#,##0</c:formatCode>
                <c:ptCount val="3"/>
                <c:pt idx="0">
                  <c:v>8044</c:v>
                </c:pt>
                <c:pt idx="1">
                  <c:v>10128</c:v>
                </c:pt>
                <c:pt idx="2">
                  <c:v>12601</c:v>
                </c:pt>
              </c:numCache>
            </c:numRef>
          </c:val>
          <c:smooth val="0"/>
          <c:extLst>
            <c:ext xmlns:c16="http://schemas.microsoft.com/office/drawing/2014/chart" uri="{C3380CC4-5D6E-409C-BE32-E72D297353CC}">
              <c16:uniqueId val="{0000000E-4BA1-E74F-BAF6-B4139BAA37CD}"/>
            </c:ext>
          </c:extLst>
        </c:ser>
        <c:dLbls>
          <c:showLegendKey val="0"/>
          <c:showVal val="0"/>
          <c:showCatName val="0"/>
          <c:showSerName val="0"/>
          <c:showPercent val="0"/>
          <c:showBubbleSize val="0"/>
        </c:dLbls>
        <c:marker val="1"/>
        <c:smooth val="0"/>
        <c:axId val="554026600"/>
        <c:axId val="592135552"/>
      </c:lineChart>
      <c:catAx>
        <c:axId val="554026600"/>
        <c:scaling>
          <c:orientation val="minMax"/>
        </c:scaling>
        <c:delete val="0"/>
        <c:axPos val="b"/>
        <c:numFmt formatCode="General" sourceLinked="1"/>
        <c:majorTickMark val="out"/>
        <c:minorTickMark val="none"/>
        <c:tickLblPos val="nextTo"/>
        <c:txPr>
          <a:bodyPr/>
          <a:lstStyle/>
          <a:p>
            <a:pPr>
              <a:defRPr sz="1200"/>
            </a:pPr>
            <a:endParaRPr lang="en-US"/>
          </a:p>
        </c:txPr>
        <c:crossAx val="592135552"/>
        <c:crosses val="autoZero"/>
        <c:auto val="1"/>
        <c:lblAlgn val="ctr"/>
        <c:lblOffset val="100"/>
        <c:noMultiLvlLbl val="0"/>
      </c:catAx>
      <c:valAx>
        <c:axId val="592135552"/>
        <c:scaling>
          <c:orientation val="minMax"/>
          <c:min val="3000"/>
        </c:scaling>
        <c:delete val="0"/>
        <c:axPos val="l"/>
        <c:majorGridlines/>
        <c:numFmt formatCode="#,##0" sourceLinked="1"/>
        <c:majorTickMark val="out"/>
        <c:minorTickMark val="none"/>
        <c:tickLblPos val="nextTo"/>
        <c:crossAx val="554026600"/>
        <c:crosses val="autoZero"/>
        <c:crossBetween val="between"/>
      </c:valAx>
      <c:spPr>
        <a:solidFill>
          <a:schemeClr val="accent1">
            <a:lumMod val="20000"/>
            <a:lumOff val="80000"/>
          </a:schemeClr>
        </a:solidFill>
        <a:ln>
          <a:solidFill>
            <a:schemeClr val="tx1"/>
          </a:solidFill>
        </a:ln>
      </c:spPr>
    </c:plotArea>
    <c:legend>
      <c:legendPos val="r"/>
      <c:legendEntry>
        <c:idx val="0"/>
        <c:txPr>
          <a:bodyPr/>
          <a:lstStyle/>
          <a:p>
            <a:pPr>
              <a:defRPr sz="1300"/>
            </a:pPr>
            <a:endParaRPr lang="en-US"/>
          </a:p>
        </c:txPr>
      </c:legendEntry>
      <c:legendEntry>
        <c:idx val="1"/>
        <c:txPr>
          <a:bodyPr/>
          <a:lstStyle/>
          <a:p>
            <a:pPr>
              <a:defRPr sz="1300"/>
            </a:pPr>
            <a:endParaRPr lang="en-US"/>
          </a:p>
        </c:txPr>
      </c:legendEntry>
      <c:layout>
        <c:manualLayout>
          <c:xMode val="edge"/>
          <c:yMode val="edge"/>
          <c:x val="0.79445011865529602"/>
          <c:y val="9.1703846794991217E-2"/>
          <c:w val="0.20554988134470412"/>
          <c:h val="0.46225565087946097"/>
        </c:manualLayout>
      </c:layout>
      <c:overlay val="0"/>
      <c:txPr>
        <a:bodyPr/>
        <a:lstStyle/>
        <a:p>
          <a:pPr>
            <a:defRPr sz="1300"/>
          </a:pPr>
          <a:endParaRPr lang="en-US"/>
        </a:p>
      </c:txPr>
    </c:legend>
    <c:plotVisOnly val="1"/>
    <c:dispBlanksAs val="gap"/>
    <c:showDLblsOverMax val="0"/>
  </c:chart>
  <c:spPr>
    <a:ln>
      <a:noFill/>
    </a:ln>
  </c:spPr>
  <c:txPr>
    <a:bodyPr/>
    <a:lstStyle/>
    <a:p>
      <a:pPr>
        <a:defRPr>
          <a:latin typeface="+mn-lt"/>
          <a:cs typeface="Arial"/>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40" y="0"/>
            <a:ext cx="3037840" cy="464820"/>
          </a:xfrm>
          <a:prstGeom prst="rect">
            <a:avLst/>
          </a:prstGeom>
        </p:spPr>
        <p:txBody>
          <a:bodyPr vert="horz" lIns="93175" tIns="46587" rIns="93175" bIns="46587" rtlCol="0"/>
          <a:lstStyle>
            <a:lvl1pPr algn="r">
              <a:defRPr sz="1200"/>
            </a:lvl1pPr>
          </a:lstStyle>
          <a:p>
            <a:fld id="{007F3657-6EFC-9843-BD95-5608B321F01F}" type="datetimeFigureOut">
              <a:rPr lang="en-US" smtClean="0"/>
              <a:t>4/7/2020</a:t>
            </a:fld>
            <a:endParaRPr lang="en-US"/>
          </a:p>
        </p:txBody>
      </p:sp>
      <p:sp>
        <p:nvSpPr>
          <p:cNvPr id="4" name="Footer Placeholder 3"/>
          <p:cNvSpPr>
            <a:spLocks noGrp="1"/>
          </p:cNvSpPr>
          <p:nvPr>
            <p:ph type="ftr" sz="quarter" idx="2"/>
          </p:nvPr>
        </p:nvSpPr>
        <p:spPr>
          <a:xfrm>
            <a:off x="1" y="8829968"/>
            <a:ext cx="3037840" cy="464820"/>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40" y="8829968"/>
            <a:ext cx="3037840" cy="464820"/>
          </a:xfrm>
          <a:prstGeom prst="rect">
            <a:avLst/>
          </a:prstGeom>
        </p:spPr>
        <p:txBody>
          <a:bodyPr vert="horz" lIns="93175" tIns="46587" rIns="93175" bIns="46587" rtlCol="0" anchor="b"/>
          <a:lstStyle>
            <a:lvl1pPr algn="r">
              <a:defRPr sz="1200"/>
            </a:lvl1pPr>
          </a:lstStyle>
          <a:p>
            <a:fld id="{E5867E03-980E-6C47-B23C-49E77FF8F135}" type="slidenum">
              <a:rPr lang="en-US" smtClean="0"/>
              <a:t>‹#›</a:t>
            </a:fld>
            <a:endParaRPr lang="en-US"/>
          </a:p>
        </p:txBody>
      </p:sp>
    </p:spTree>
    <p:extLst>
      <p:ext uri="{BB962C8B-B14F-4D97-AF65-F5344CB8AC3E}">
        <p14:creationId xmlns:p14="http://schemas.microsoft.com/office/powerpoint/2010/main" val="4186080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75" tIns="46587" rIns="93175" bIns="46587" rtlCol="0"/>
          <a:lstStyle>
            <a:lvl1pPr algn="r">
              <a:defRPr sz="1200"/>
            </a:lvl1pPr>
          </a:lstStyle>
          <a:p>
            <a:fld id="{8CCF5CDB-C165-4D7C-ACE4-3696EC8706FC}" type="datetimeFigureOut">
              <a:rPr lang="en-US" smtClean="0"/>
              <a:t>4/7/2020</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175" tIns="46587" rIns="93175" bIns="46587" rtlCol="0" anchor="b"/>
          <a:lstStyle>
            <a:lvl1pPr algn="r">
              <a:defRPr sz="1200"/>
            </a:lvl1pPr>
          </a:lstStyle>
          <a:p>
            <a:fld id="{44807C0F-B1BD-43A3-B8C8-B14E015A2FD5}" type="slidenum">
              <a:rPr lang="en-US" smtClean="0"/>
              <a:t>‹#›</a:t>
            </a:fld>
            <a:endParaRPr lang="en-US"/>
          </a:p>
        </p:txBody>
      </p:sp>
    </p:spTree>
    <p:extLst>
      <p:ext uri="{BB962C8B-B14F-4D97-AF65-F5344CB8AC3E}">
        <p14:creationId xmlns:p14="http://schemas.microsoft.com/office/powerpoint/2010/main" val="25566427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and what is next:</a:t>
            </a:r>
          </a:p>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1</a:t>
            </a:fld>
            <a:endParaRPr lang="en-US"/>
          </a:p>
        </p:txBody>
      </p:sp>
    </p:spTree>
    <p:extLst>
      <p:ext uri="{BB962C8B-B14F-4D97-AF65-F5344CB8AC3E}">
        <p14:creationId xmlns:p14="http://schemas.microsoft.com/office/powerpoint/2010/main" val="15979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807C0F-B1BD-43A3-B8C8-B14E015A2FD5}" type="slidenum">
              <a:rPr lang="en-US" smtClean="0"/>
              <a:t>2</a:t>
            </a:fld>
            <a:endParaRPr lang="en-US"/>
          </a:p>
        </p:txBody>
      </p:sp>
    </p:spTree>
    <p:extLst>
      <p:ext uri="{BB962C8B-B14F-4D97-AF65-F5344CB8AC3E}">
        <p14:creationId xmlns:p14="http://schemas.microsoft.com/office/powerpoint/2010/main" val="133073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livable community draws on the WHO’s “age friendly” community model. This model provides a framework for making a community more livable for older residents specifically. It operates under an assumption that a community that is good for older people is a community that is good for ALL people. Intended to benefit residents of all ages and abilities—including persons with dementia and their care partners. Things like safe intersections and opportunities for social participation that accommodate a wide number of interests and abilities simply allow residents to stay in the communities they love and thrive in doing so.</a:t>
            </a:r>
            <a:endParaRPr lang="en-US" dirty="0"/>
          </a:p>
          <a:p>
            <a:endParaRPr lang="en-US" dirty="0"/>
          </a:p>
          <a:p>
            <a:pPr eaLnBrk="1" hangingPunct="1"/>
            <a:r>
              <a:rPr lang="en-US" altLang="en-US" baseline="0" dirty="0">
                <a:solidFill>
                  <a:srgbClr val="FF0000"/>
                </a:solidFill>
              </a:rPr>
              <a:t>An initiative like Livable Braintree provides an opportunity to thoughtfully reshape the ways communities are designed and how they go about supporting the goals of residents.</a:t>
            </a:r>
          </a:p>
          <a:p>
            <a:endParaRPr lang="en-US" dirty="0"/>
          </a:p>
          <a:p>
            <a:endParaRPr lang="en-US" dirty="0"/>
          </a:p>
        </p:txBody>
      </p:sp>
      <p:sp>
        <p:nvSpPr>
          <p:cNvPr id="4" name="Slide Number Placeholder 3"/>
          <p:cNvSpPr>
            <a:spLocks noGrp="1"/>
          </p:cNvSpPr>
          <p:nvPr>
            <p:ph type="sldNum" sz="quarter" idx="10"/>
          </p:nvPr>
        </p:nvSpPr>
        <p:spPr/>
        <p:txBody>
          <a:bodyPr/>
          <a:lstStyle/>
          <a:p>
            <a:fld id="{315B1C81-1942-4632-B60E-8B64E0272DF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71373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show 4 sets</a:t>
            </a:r>
            <a:r>
              <a:rPr lang="en-US" baseline="0" dirty="0"/>
              <a:t> of projections of the 60+ population in Braintree. Two from the </a:t>
            </a:r>
            <a:r>
              <a:rPr lang="en-US" baseline="0" dirty="0" err="1"/>
              <a:t>Umass</a:t>
            </a:r>
            <a:r>
              <a:rPr lang="en-US" baseline="0" dirty="0"/>
              <a:t> Donohue Institute and 2 from MAPC. All use slightly different assumptions based on previous growth rates and migration patterns.  What’s interesting is that even taking the most conservative projection into consideration—these projections indicate a growth in the absolute number of seniors between a range of approximately 25-75% in the coming decades.</a:t>
            </a:r>
          </a:p>
          <a:p>
            <a:endParaRPr lang="en-US" baseline="0" dirty="0"/>
          </a:p>
          <a:p>
            <a:r>
              <a:rPr lang="en-US" baseline="0" dirty="0"/>
              <a:t>Taking a “middle of the road projection” MAPC SR:  suggests 50% growth between 2010-2030.</a:t>
            </a:r>
          </a:p>
          <a:p>
            <a:pPr lvl="0" eaLnBrk="0" fontAlgn="base" hangingPunct="0">
              <a:spcBef>
                <a:spcPct val="0"/>
              </a:spcBef>
              <a:spcAft>
                <a:spcPct val="0"/>
              </a:spcAft>
            </a:pPr>
            <a:endParaRPr lang="en-US" baseline="0" dirty="0"/>
          </a:p>
          <a:p>
            <a:pPr lvl="0" eaLnBrk="0" fontAlgn="base" hangingPunct="0">
              <a:spcBef>
                <a:spcPct val="0"/>
              </a:spcBef>
              <a:spcAft>
                <a:spcPct val="0"/>
              </a:spcAft>
            </a:pPr>
            <a:r>
              <a:rPr lang="en-US" baseline="0" dirty="0"/>
              <a:t>FULL REFERENCE </a:t>
            </a:r>
          </a:p>
          <a:p>
            <a:pPr lvl="0" eaLnBrk="0" fontAlgn="base" hangingPunct="0">
              <a:spcBef>
                <a:spcPct val="0"/>
              </a:spcBef>
              <a:spcAft>
                <a:spcPct val="0"/>
              </a:spcAft>
            </a:pPr>
            <a:r>
              <a:rPr lang="en-US" altLang="en-US" i="1" dirty="0">
                <a:latin typeface="Calibri" panose="020F0502020204030204" pitchFamily="34" charset="0"/>
                <a:ea typeface="Times New Roman" panose="02020603050405020304" pitchFamily="18" charset="0"/>
                <a:cs typeface="Calibri" panose="020F0502020204030204" pitchFamily="34" charset="0"/>
              </a:rPr>
              <a:t>Source: Population figures for 2010 are from the U.S. Census. </a:t>
            </a:r>
            <a:endParaRPr lang="en-US" altLang="en-US" sz="900" dirty="0"/>
          </a:p>
          <a:p>
            <a:pPr lvl="0" eaLnBrk="0" fontAlgn="base" hangingPunct="0">
              <a:spcBef>
                <a:spcPct val="0"/>
              </a:spcBef>
              <a:spcAft>
                <a:spcPct val="0"/>
              </a:spcAft>
            </a:pPr>
            <a:r>
              <a:rPr lang="en-US" altLang="en-US" i="1" dirty="0">
                <a:latin typeface="Calibri" panose="020F0502020204030204" pitchFamily="34" charset="0"/>
                <a:ea typeface="Times New Roman" panose="02020603050405020304" pitchFamily="18" charset="0"/>
                <a:cs typeface="Calibri" panose="020F0502020204030204" pitchFamily="34" charset="0"/>
              </a:rPr>
              <a:t>* The four sets of projections for 2020 and 2030 are from two different sources: 1. Donahue Alternative and Vintage projections are estimated by the Donahue Institute, University of Massachusetts http://</a:t>
            </a:r>
            <a:r>
              <a:rPr lang="en-US" altLang="en-US" i="1" dirty="0" err="1">
                <a:latin typeface="Calibri" panose="020F0502020204030204" pitchFamily="34" charset="0"/>
                <a:ea typeface="Times New Roman" panose="02020603050405020304" pitchFamily="18" charset="0"/>
                <a:cs typeface="Calibri" panose="020F0502020204030204" pitchFamily="34" charset="0"/>
              </a:rPr>
              <a:t>pep.donahue-institute.org</a:t>
            </a:r>
            <a:r>
              <a:rPr lang="en-US" altLang="en-US" i="1" dirty="0">
                <a:latin typeface="Calibri" panose="020F0502020204030204" pitchFamily="34" charset="0"/>
                <a:ea typeface="Times New Roman" panose="02020603050405020304" pitchFamily="18" charset="0"/>
                <a:cs typeface="Calibri" panose="020F0502020204030204" pitchFamily="34" charset="0"/>
              </a:rPr>
              <a:t>/ 2. MAPC Status Quo (SQ) and Stronger Region (SR) Scenarios projections are prepared by the Metropolitan Area Planning Council https://</a:t>
            </a:r>
            <a:r>
              <a:rPr lang="en-US" altLang="en-US" i="1" dirty="0" err="1">
                <a:latin typeface="Calibri" panose="020F0502020204030204" pitchFamily="34" charset="0"/>
                <a:ea typeface="Times New Roman" panose="02020603050405020304" pitchFamily="18" charset="0"/>
                <a:cs typeface="Calibri" panose="020F0502020204030204" pitchFamily="34" charset="0"/>
              </a:rPr>
              <a:t>www.mapc.org</a:t>
            </a:r>
            <a:r>
              <a:rPr lang="en-US" altLang="en-US" i="1" dirty="0">
                <a:latin typeface="Calibri" panose="020F0502020204030204" pitchFamily="34" charset="0"/>
                <a:ea typeface="Times New Roman" panose="02020603050405020304" pitchFamily="18" charset="0"/>
                <a:cs typeface="Calibri" panose="020F0502020204030204" pitchFamily="34" charset="0"/>
              </a:rPr>
              <a:t>/learn/projections/</a:t>
            </a:r>
            <a:endParaRPr lang="en-US" altLang="en-US" sz="2000"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4</a:t>
            </a:fld>
            <a:endParaRPr lang="en-US"/>
          </a:p>
        </p:txBody>
      </p:sp>
    </p:spTree>
    <p:extLst>
      <p:ext uri="{BB962C8B-B14F-4D97-AF65-F5344CB8AC3E}">
        <p14:creationId xmlns:p14="http://schemas.microsoft.com/office/powerpoint/2010/main" val="3446138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47">
              <a:defRPr/>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72586" indent="-297149">
              <a:defRPr>
                <a:solidFill>
                  <a:schemeClr val="tx1"/>
                </a:solidFill>
                <a:latin typeface="Arial" pitchFamily="34" charset="0"/>
                <a:ea typeface="ＭＳ Ｐゴシック" pitchFamily="34" charset="-128"/>
              </a:defRPr>
            </a:lvl2pPr>
            <a:lvl3pPr marL="1188593" indent="-237718">
              <a:defRPr>
                <a:solidFill>
                  <a:schemeClr val="tx1"/>
                </a:solidFill>
                <a:latin typeface="Arial" pitchFamily="34" charset="0"/>
                <a:ea typeface="ＭＳ Ｐゴシック" pitchFamily="34" charset="-128"/>
              </a:defRPr>
            </a:lvl3pPr>
            <a:lvl4pPr marL="1664032" indent="-237718">
              <a:defRPr>
                <a:solidFill>
                  <a:schemeClr val="tx1"/>
                </a:solidFill>
                <a:latin typeface="Arial" pitchFamily="34" charset="0"/>
                <a:ea typeface="ＭＳ Ｐゴシック" pitchFamily="34" charset="-128"/>
              </a:defRPr>
            </a:lvl4pPr>
            <a:lvl5pPr marL="2139469" indent="-237718">
              <a:defRPr>
                <a:solidFill>
                  <a:schemeClr val="tx1"/>
                </a:solidFill>
                <a:latin typeface="Arial" pitchFamily="34" charset="0"/>
                <a:ea typeface="ＭＳ Ｐゴシック" pitchFamily="34" charset="-128"/>
              </a:defRPr>
            </a:lvl5pPr>
            <a:lvl6pPr marL="2614905"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6pPr>
            <a:lvl7pPr marL="3090344"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7pPr>
            <a:lvl8pPr marL="3565781"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8pPr>
            <a:lvl9pPr marL="4041219" indent="-237718" defTabSz="475437"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BC7EEFF8-06DF-4114-8689-0BE300A15446}" type="slidenum">
              <a:rPr lang="en-US" altLang="en-US"/>
              <a:pPr/>
              <a:t>5</a:t>
            </a:fld>
            <a:endParaRPr lang="en-US" altLang="en-US"/>
          </a:p>
        </p:txBody>
      </p:sp>
    </p:spTree>
    <p:extLst>
      <p:ext uri="{BB962C8B-B14F-4D97-AF65-F5344CB8AC3E}">
        <p14:creationId xmlns:p14="http://schemas.microsoft.com/office/powerpoint/2010/main" val="2893433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6</a:t>
            </a:fld>
            <a:endParaRPr lang="en-US"/>
          </a:p>
        </p:txBody>
      </p:sp>
    </p:spTree>
    <p:extLst>
      <p:ext uri="{BB962C8B-B14F-4D97-AF65-F5344CB8AC3E}">
        <p14:creationId xmlns:p14="http://schemas.microsoft.com/office/powerpoint/2010/main" val="854724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7</a:t>
            </a:fld>
            <a:endParaRPr lang="en-US"/>
          </a:p>
        </p:txBody>
      </p:sp>
    </p:spTree>
    <p:extLst>
      <p:ext uri="{BB962C8B-B14F-4D97-AF65-F5344CB8AC3E}">
        <p14:creationId xmlns:p14="http://schemas.microsoft.com/office/powerpoint/2010/main" val="1211336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807C0F-B1BD-43A3-B8C8-B14E015A2FD5}" type="slidenum">
              <a:rPr lang="en-US" smtClean="0"/>
              <a:t>10</a:t>
            </a:fld>
            <a:endParaRPr lang="en-US"/>
          </a:p>
        </p:txBody>
      </p:sp>
    </p:spTree>
    <p:extLst>
      <p:ext uri="{BB962C8B-B14F-4D97-AF65-F5344CB8AC3E}">
        <p14:creationId xmlns:p14="http://schemas.microsoft.com/office/powerpoint/2010/main" val="3682558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B8283A44-1947-425F-93FF-E7B14F583B3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B1888B6-4F84-4319-8BC4-99211A628A5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C1C16F0-8C37-496B-9CEB-5205C3EF13C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8AE91CC2-9A0D-4BE3-9291-3CFF182275F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ACCF7086-0EC4-4129-9091-58622B6A9AD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93E6905E-66BC-42A6-941A-53F9083E602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88B98F5E-90DE-43B1-9EAE-6BE86614F61B}"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92473CCE-8B01-45AF-9A62-3214962312CC}"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295A3313-8A9F-45DA-BC4F-B854CD1D09E3}"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CCD98A8C-BFB4-4DB7-B8B5-0B2F36A3103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8BFA5E22-5117-489F-9E0D-6D471782873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433D5C2-EBA9-4201-BF8F-1C4212E7EF4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0EB0A828-9354-4044-9FA0-63C5D3CBF39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7614F85E-BB00-4FC1-BE8B-9FA3DA7B3B0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5866E28-6EA1-49D5-B755-A435D9FF867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364DB9C-EA16-4500-AF0B-CD3F4F8A9D3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242CB08F-3B9D-482E-B12F-442D43E369C9}"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D840AF37-F949-4C15-9CF9-960A58851E2E}"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13F32F21-6CF0-4D13-A277-30FEAF4825A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08CDC3C-EFBD-4D0D-9176-72CB4CB934D9}"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990600"/>
          </a:xfrm>
        </p:spPr>
        <p:txBody>
          <a:bodyPr/>
          <a:lstStyle/>
          <a:p>
            <a:r>
              <a:rPr lang="en-US"/>
              <a:t>Click to edit Master title style</a:t>
            </a:r>
          </a:p>
        </p:txBody>
      </p:sp>
      <p:sp>
        <p:nvSpPr>
          <p:cNvPr id="3" name="Table Placeholder 2"/>
          <p:cNvSpPr>
            <a:spLocks noGrp="1"/>
          </p:cNvSpPr>
          <p:nvPr>
            <p:ph type="tbl" idx="1"/>
          </p:nvPr>
        </p:nvSpPr>
        <p:spPr>
          <a:xfrm>
            <a:off x="838200" y="1600200"/>
            <a:ext cx="7772400" cy="4114800"/>
          </a:xfrm>
        </p:spPr>
        <p:txBody>
          <a:bodyPr/>
          <a:lstStyle/>
          <a:p>
            <a:pPr lvl="0"/>
            <a:r>
              <a:rPr lang="en-US" noProof="0"/>
              <a:t>Click icon to add table</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99ECE25-D672-4DE4-BBF2-D16453B92F4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EC15137-AA07-4774-A0C1-2AE93B0E498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447E55E-7BC6-4816-B975-6C890D3216D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6F3AA07B-1BC9-4D74-ACB9-90D56CA56FA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70EE19A-9AB7-4963-A32F-2825F1FF88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0BEA0E8-F33F-41D1-8FF4-445C4D24120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E3D0DC5-F383-4A23-8E20-5BA51640D44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8BD14D4D-B67A-4EC7-8E05-2F3CE7586A9C}"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08AE0DCC-365C-49D6-BC52-0F257B46C326}"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88B57555-CF6F-4BAA-B3D6-7B9673ACB8F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4E5D448D-AF4C-4506-B985-8E9E78309AC8}"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35994595-9E91-473D-81F9-C1021CCFCDF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D638D1D-BA42-44F1-8853-E70C0D62430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31AC8514-AE41-4F8D-966E-02C9F478869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A53F25E-0F66-4950-8CCC-81AC253B6F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powerpointA_1.png"/>
          <p:cNvPicPr>
            <a:picLocks noChangeAspect="1"/>
          </p:cNvPicPr>
          <p:nvPr userDrawn="1"/>
        </p:nvPicPr>
        <p:blipFill>
          <a:blip r:embed="rId2" cstate="print">
            <a:extLst>
              <a:ext uri="{28A0092B-C50C-407E-A947-70E740481C1C}">
                <a14:useLocalDpi xmlns:a14="http://schemas.microsoft.com/office/drawing/2010/main" val="0"/>
              </a:ext>
            </a:extLst>
          </a:blip>
          <a:srcRect l="8536"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12"/>
          <p:cNvSpPr>
            <a:spLocks noChangeShapeType="1"/>
          </p:cNvSpPr>
          <p:nvPr userDrawn="1"/>
        </p:nvSpPr>
        <p:spPr bwMode="auto">
          <a:xfrm>
            <a:off x="457200" y="6324600"/>
            <a:ext cx="7315200" cy="0"/>
          </a:xfrm>
          <a:prstGeom prst="line">
            <a:avLst/>
          </a:prstGeom>
          <a:noFill/>
          <a:ln w="6350">
            <a:solidFill>
              <a:srgbClr val="2D588D"/>
            </a:solidFill>
            <a:round/>
            <a:headEnd/>
            <a:tailEnd/>
          </a:ln>
          <a:extLst>
            <a:ext uri="{909E8E84-426E-40DD-AFC4-6F175D3DCCD1}">
              <a14:hiddenFill xmlns:a14="http://schemas.microsoft.com/office/drawing/2010/main">
                <a:noFill/>
              </a14:hiddenFill>
            </a:ext>
          </a:extLst>
        </p:spPr>
        <p:txBody>
          <a:bodyPr wrap="none" anchor="ctr"/>
          <a:lstStyle/>
          <a:p>
            <a:pPr defTabSz="457200" fontAlgn="base">
              <a:spcBef>
                <a:spcPct val="0"/>
              </a:spcBef>
              <a:spcAft>
                <a:spcPct val="0"/>
              </a:spcAft>
            </a:pPr>
            <a:endParaRPr lang="en-US">
              <a:solidFill>
                <a:prstClr val="black"/>
              </a:solidFill>
              <a:latin typeface="Arial" pitchFamily="34" charset="0"/>
              <a:ea typeface="ＭＳ Ｐゴシック" pitchFamily="34" charset="-128"/>
              <a:cs typeface="Arial" pitchFamily="34" charset="0"/>
            </a:endParaRPr>
          </a:p>
        </p:txBody>
      </p:sp>
      <p:sp>
        <p:nvSpPr>
          <p:cNvPr id="6" name="TextBox 11"/>
          <p:cNvSpPr txBox="1">
            <a:spLocks noChangeArrowheads="1"/>
          </p:cNvSpPr>
          <p:nvPr userDrawn="1"/>
        </p:nvSpPr>
        <p:spPr bwMode="auto">
          <a:xfrm>
            <a:off x="457200" y="6324600"/>
            <a:ext cx="7315200" cy="307975"/>
          </a:xfrm>
          <a:prstGeom prst="rect">
            <a:avLst/>
          </a:prstGeom>
          <a:noFill/>
          <a:ln>
            <a:noFill/>
          </a:ln>
        </p:spPr>
        <p:txBody>
          <a:bodyPr>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defTabSz="457200" eaLnBrk="1" fontAlgn="base" hangingPunct="1">
              <a:spcBef>
                <a:spcPct val="0"/>
              </a:spcBef>
              <a:spcAft>
                <a:spcPct val="0"/>
              </a:spcAft>
              <a:defRPr/>
            </a:pPr>
            <a:r>
              <a:rPr lang="en-US" sz="1400">
                <a:solidFill>
                  <a:srgbClr val="005A8B"/>
                </a:solidFill>
                <a:latin typeface="Baskerville BT" pitchFamily="-105" charset="0"/>
                <a:cs typeface="Arial" pitchFamily="34" charset="0"/>
              </a:rPr>
              <a:t>Conducting Needs Assessments </a:t>
            </a:r>
            <a:r>
              <a:rPr lang="en-US" sz="1400" b="1">
                <a:solidFill>
                  <a:srgbClr val="005A8B"/>
                </a:solidFill>
                <a:latin typeface="Baskerville BT" pitchFamily="-105" charset="0"/>
                <a:cs typeface="Arial" pitchFamily="34" charset="0"/>
              </a:rPr>
              <a:t>|  </a:t>
            </a:r>
            <a:r>
              <a:rPr lang="en-US" sz="1400">
                <a:solidFill>
                  <a:srgbClr val="005A8B"/>
                </a:solidFill>
                <a:latin typeface="Baskerville BT" pitchFamily="-105" charset="0"/>
                <a:cs typeface="Arial" pitchFamily="34" charset="0"/>
              </a:rPr>
              <a:t>October 3, 2012</a:t>
            </a:r>
          </a:p>
        </p:txBody>
      </p:sp>
      <p:pic>
        <p:nvPicPr>
          <p:cNvPr id="7" name="Picture 7" descr="powerpointA_5.png"/>
          <p:cNvPicPr>
            <a:picLocks noChangeAspect="1"/>
          </p:cNvPicPr>
          <p:nvPr userDrawn="1"/>
        </p:nvPicPr>
        <p:blipFill>
          <a:blip r:embed="rId3" cstate="print">
            <a:extLst>
              <a:ext uri="{28A0092B-C50C-407E-A947-70E740481C1C}">
                <a14:useLocalDpi xmlns:a14="http://schemas.microsoft.com/office/drawing/2010/main" val="0"/>
              </a:ext>
            </a:extLst>
          </a:blip>
          <a:srcRect l="8479"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60268068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035256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507287"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507287" cy="1500187"/>
          </a:xfrm>
        </p:spPr>
        <p:txBody>
          <a:bodyPr anchor="b"/>
          <a:lstStyle>
            <a:lvl1pPr marL="0" indent="0">
              <a:buNone/>
              <a:defRPr sz="2000">
                <a:solidFill>
                  <a:srgbClr val="005A8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5670252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p:cNvSpPr>
            <a:spLocks noGrp="1"/>
          </p:cNvSpPr>
          <p:nvPr>
            <p:ph sz="half" idx="10"/>
          </p:nvPr>
        </p:nvSpPr>
        <p:spPr>
          <a:xfrm>
            <a:off x="533400" y="1600200"/>
            <a:ext cx="3505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0430953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5025"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3508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4"/>
          <p:cNvSpPr>
            <a:spLocks noGrp="1"/>
          </p:cNvSpPr>
          <p:nvPr>
            <p:ph type="body" sz="quarter" idx="10"/>
          </p:nvPr>
        </p:nvSpPr>
        <p:spPr>
          <a:xfrm>
            <a:off x="457200" y="1535113"/>
            <a:ext cx="3508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Content Placeholder 5"/>
          <p:cNvSpPr>
            <a:spLocks noGrp="1"/>
          </p:cNvSpPr>
          <p:nvPr>
            <p:ph sz="quarter" idx="11"/>
          </p:nvPr>
        </p:nvSpPr>
        <p:spPr>
          <a:xfrm>
            <a:off x="457200" y="2174875"/>
            <a:ext cx="35083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011561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48324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ED414B4-72D7-444E-A6AB-3E950AFFC2DF}"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2573639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45783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97063493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5A8B"/>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67249855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815265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5240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64584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 name="Shape 9"/>
          <p:cNvSpPr>
            <a:spLocks noGrp="1"/>
          </p:cNvSpPr>
          <p:nvPr>
            <p:ph type="title"/>
          </p:nvPr>
        </p:nvSpPr>
        <p:spPr>
          <a:prstGeom prst="rect">
            <a:avLst/>
          </a:prstGeom>
        </p:spPr>
        <p:txBody>
          <a:bodyPr/>
          <a:lstStyle/>
          <a:p>
            <a:pPr lvl="0">
              <a:defRPr sz="1800" b="0">
                <a:solidFill>
                  <a:srgbClr val="000000"/>
                </a:solidFill>
              </a:defRPr>
            </a:pPr>
            <a:r>
              <a:rPr sz="2800" b="1">
                <a:solidFill>
                  <a:srgbClr val="005A8B"/>
                </a:solidFill>
              </a:rPr>
              <a:t>Title Text</a:t>
            </a:r>
          </a:p>
        </p:txBody>
      </p:sp>
      <p:sp>
        <p:nvSpPr>
          <p:cNvPr id="10" name="Shape 10"/>
          <p:cNvSpPr>
            <a:spLocks noGrp="1"/>
          </p:cNvSpPr>
          <p:nvPr>
            <p:ph type="body" idx="1"/>
          </p:nvPr>
        </p:nvSpPr>
        <p:spPr>
          <a:prstGeom prst="rect">
            <a:avLst/>
          </a:prstGeom>
        </p:spPr>
        <p:txBody>
          <a:bodyPr/>
          <a:lstStyle/>
          <a:p>
            <a:pPr lvl="0">
              <a:defRPr sz="1800">
                <a:solidFill>
                  <a:srgbClr val="000000"/>
                </a:solidFill>
              </a:defRPr>
            </a:pPr>
            <a:r>
              <a:rPr sz="2000">
                <a:solidFill>
                  <a:srgbClr val="005A8B"/>
                </a:solidFill>
              </a:rPr>
              <a:t>Body Level One</a:t>
            </a:r>
          </a:p>
          <a:p>
            <a:pPr lvl="1">
              <a:defRPr sz="1800">
                <a:solidFill>
                  <a:srgbClr val="000000"/>
                </a:solidFill>
              </a:defRPr>
            </a:pPr>
            <a:r>
              <a:rPr sz="2000">
                <a:solidFill>
                  <a:srgbClr val="005A8B"/>
                </a:solidFill>
              </a:rPr>
              <a:t>Body Level Two</a:t>
            </a:r>
          </a:p>
          <a:p>
            <a:pPr lvl="2">
              <a:defRPr sz="1800">
                <a:solidFill>
                  <a:srgbClr val="000000"/>
                </a:solidFill>
              </a:defRPr>
            </a:pPr>
            <a:r>
              <a:rPr sz="2000">
                <a:solidFill>
                  <a:srgbClr val="005A8B"/>
                </a:solidFill>
              </a:rPr>
              <a:t>Body Level Three</a:t>
            </a:r>
          </a:p>
          <a:p>
            <a:pPr lvl="3">
              <a:defRPr sz="1800">
                <a:solidFill>
                  <a:srgbClr val="000000"/>
                </a:solidFill>
              </a:defRPr>
            </a:pPr>
            <a:r>
              <a:rPr sz="2000">
                <a:solidFill>
                  <a:srgbClr val="005A8B"/>
                </a:solidFill>
              </a:rPr>
              <a:t>Body Level Four</a:t>
            </a:r>
          </a:p>
          <a:p>
            <a:pPr lvl="4">
              <a:defRPr sz="1800">
                <a:solidFill>
                  <a:srgbClr val="000000"/>
                </a:solidFill>
              </a:defRPr>
            </a:pPr>
            <a:r>
              <a:rPr sz="2000">
                <a:solidFill>
                  <a:srgbClr val="005A8B"/>
                </a:solidFill>
              </a:rPr>
              <a:t>Body Level Five</a:t>
            </a:r>
          </a:p>
        </p:txBody>
      </p:sp>
      <p:sp>
        <p:nvSpPr>
          <p:cNvPr id="11" name="Shape 11"/>
          <p:cNvSpPr>
            <a:spLocks noGrp="1"/>
          </p:cNvSpPr>
          <p:nvPr>
            <p:ph type="sldNum" sz="quarter" idx="2"/>
          </p:nvPr>
        </p:nvSpPr>
        <p:spPr>
          <a:xfrm>
            <a:off x="7425344" y="6459786"/>
            <a:ext cx="984019" cy="365125"/>
          </a:xfrm>
          <a:prstGeom prst="rect">
            <a:avLst/>
          </a:prstGeom>
        </p:spPr>
        <p:txBody>
          <a:bodyPr/>
          <a:lstStyle/>
          <a:p>
            <a:pPr defTabSz="457200" fontAlgn="base">
              <a:spcBef>
                <a:spcPct val="0"/>
              </a:spcBef>
              <a:spcAft>
                <a:spcPct val="0"/>
              </a:spcAft>
            </a:pPr>
            <a:fld id="{86CB4B4D-7CA3-9044-876B-883B54F8677D}" type="slidenum">
              <a:rPr>
                <a:solidFill>
                  <a:prstClr val="black"/>
                </a:solidFill>
                <a:latin typeface="Arial" pitchFamily="34" charset="0"/>
                <a:ea typeface="ＭＳ Ｐゴシック" pitchFamily="34" charset="-128"/>
                <a:cs typeface="Arial" pitchFamily="34" charset="0"/>
              </a:rPr>
              <a:pPr defTabSz="457200" fontAlgn="base">
                <a:spcBef>
                  <a:spcPct val="0"/>
                </a:spcBef>
                <a:spcAft>
                  <a:spcPct val="0"/>
                </a:spcAft>
              </a:pPr>
              <a:t>‹#›</a:t>
            </a:fld>
            <a:endParaRPr>
              <a:solidFill>
                <a:prstClr val="black"/>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3015218037"/>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ACB491B-621C-4CAB-90F3-322A7E3979B0}"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9A97A700-E219-44C0-8603-70F82EE4AA6A}"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44FBBB53-E7B8-4D19-95C9-CF75C5E50C16}" type="slidenum">
              <a:rPr lang="en-US"/>
              <a:pPr>
                <a:defRPr/>
              </a:pPr>
              <a:t>‹#›</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31BBD0D7-C327-4CB3-9D15-F8DEA3624033}" type="slidenum">
              <a:rPr lang="en-US"/>
              <a:pPr>
                <a:defRPr/>
              </a:pPr>
              <a:t>‹#›</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0B09D3C-F607-493A-90D2-725C8F58836D}" type="slidenum">
              <a:rPr lang="en-US"/>
              <a:pPr>
                <a:defRPr/>
              </a:pPr>
              <a:t>‹#›</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6563D36-1901-4E63-B1F4-80971A99681C}"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4277C2A-9B6F-40F9-901E-7FC52DB00205}" type="slidenum">
              <a:rPr lang="en-US"/>
              <a:pPr>
                <a:defRPr/>
              </a:pPr>
              <a:t>‹#›</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F248093-1600-42D1-9269-4523AE5575F7}"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5A803C94-6692-4964-8210-665122E45AAD}" type="slidenum">
              <a:rPr lang="en-US"/>
              <a:pPr>
                <a:defRPr/>
              </a:pPr>
              <a:t>‹#›</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Research Reinvisioned for the 21st Century</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FEEF0B9C-051A-491A-ABDB-C42981688E9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8298162F-428B-41C6-A1C4-B16D8CE149C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E4919D24-4C8C-4A0D-8F35-9DF0EC31625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B3266A0A-6F1F-4D2A-B8B0-B15BAB110BF9}"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D889E34F-B2F1-41BD-9B5F-FE3F6C3DF2C3}"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57EBF884-7BC7-4981-B8F1-39E5CEC98A89}"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5ED161-C68D-42DB-8FA7-040CFC317F47}"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CBECEF6C-1D4C-4099-844F-56CAACC88B7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67C5CEB-1160-4E2D-ABF8-25A35548AC6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3155F0C-374A-4B05-8CDB-2E95B5C5D5A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B4885EA-84A0-420B-8F1D-FDD651C8BA3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09D0D0E-37C8-45F8-9430-1B9FBFD403A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9AC5BF1-2D5C-4B10-B34E-7BA83398597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28533D99-7E85-4FE8-B8AF-7BF49CE3017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1EC64CA1-FC52-45BD-BE22-A4F24DBF65E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30775B47-8333-459A-B13C-0C52FF38AF2C}"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21CCF0E9-3CD1-49C3-8B76-E362D9953BBF}"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EDDF9A6-F14C-47D2-B196-C3B30DFB10C3}"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D67A93E-9AE4-484C-9282-33FFADC55DD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E35F2B5-0C71-44A4-8664-3C44B6F49FBC}"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30A96ACB-BC8F-478D-9D4B-21D4A88E78E9}"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DA36D641-30A0-49A4-A4EC-46AD2EA213A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C87CCEAB-C129-45E5-B8C0-9DD7EF13112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716CF69-C883-4C79-8797-6B87B160253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F1F6397B-AF5C-4470-B7C5-9A1439E3331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80323EA7-401C-4D8F-B9F2-2838D023111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7482A827-FEB9-4C6C-B844-06780A9BD28D}"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8904314A-6C95-4472-8784-40D99A626CA6}"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14989BB-1BF2-4648-8E29-0209D424671D}"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A52FC356-5D70-4F9B-BA4F-826A1998AD98}"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6A04D4C-89FF-4B38-B321-BB38984951F3}"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2903807-7B9A-4FD1-80E0-4A306A6B78A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A450EEC6-4F7F-466E-9AA4-2D968B2890A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D302695E-9673-435B-BE94-19A91BFD6C6A}"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8362075-1955-40A9-9741-A2C5F4D0422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FE969484-2E0D-4DC4-A568-776471519DD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AAA1B578-083A-439A-93EC-EE1D01FFD60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4D20BE95-9BC6-4768-B2FB-920307EF21F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2D7A2DCC-9E78-489D-92C6-5E3DA694082C}"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6F3E7F9-4220-4527-B467-3BB3CE95BF3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D83A5991-4A01-450C-87FD-54723C21480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D8645AE-D692-4B5B-BDC6-45D94EC09E0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D0829A67-E33F-4680-86B4-39BE89C9D9C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16207C12-5037-4C95-B0E1-199F9E2671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6CBF4D9D-840F-4FE5-BB7D-21E5E082562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47458A4-44E3-4925-AC91-44915D03905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0C060D5C-9C99-478D-B8B3-DE6785C6CBD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E96ED50A-E047-486D-9C4B-DE217DA88510}"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1BB38E78-28B7-4FF6-A6ED-8C23DE7227AF}"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7FF82FC6-3B7E-44F3-A8B1-B7B88F1BF06B}"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3EE15CE0-8A34-4084-948A-CB12E89F67BF}"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80ABF1B-6AB7-4CEC-9494-87D993397F04}"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05145E8-8850-4C9B-AC17-F2C12171C4ED}"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182FE5D9-44C4-45FB-8138-3541BBE414A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F325F0A5-1249-44A1-B75B-3CF6B2AE296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724C0224-E7FF-4731-B1B7-151069AC0F4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698479E-EA7F-453C-8CD5-5B191C969F57}"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37E24D2F-752D-4ED0-9B12-6FA9952B805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938DFD05-1369-4FD9-90F6-337795DF126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DB2F5067-88FC-428D-8A90-6A13562EA5A1}"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D0478624-46B7-4C96-8CF8-71F53E7F83A7}"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D539AD39-22C9-4EA9-AAF9-8EE71DCDBC9D}"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B880D98-9171-4C24-87C1-DF42F512D3DB}"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CDFA9BB-C4AF-41C0-8349-8482C3BCF1E5}"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470A90D4-720D-45D7-8756-11542565B180}"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457200"/>
            <a:ext cx="19431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57200"/>
            <a:ext cx="5676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C24D2A68-0925-477E-B468-C14469F731C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Research Reinvisioned for the 21st Century</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pPr>
              <a:defRPr/>
            </a:pPr>
            <a:fld id="{55E5DAAF-7EC1-477A-B58D-845FD21195D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EF673EFF-885A-49DA-9514-CB94162EAFBF}"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8F05974E-3861-4567-9368-480FE92C335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600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pPr>
              <a:defRPr/>
            </a:pPr>
            <a:fld id="{8037F4F8-8A6F-424E-8E56-3465C0327FD2}"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pPr>
              <a:defRPr/>
            </a:pPr>
            <a:fld id="{FA634C88-85D4-4392-AA56-6011FAC42236}" type="slidenum">
              <a:rPr lang="en-US"/>
              <a:pPr>
                <a:defRPr/>
              </a:pPr>
              <a:t>‹#›</a:t>
            </a:fld>
            <a:endParaRPr lang="en-US"/>
          </a:p>
        </p:txBody>
      </p:sp>
      <p:sp>
        <p:nvSpPr>
          <p:cNvPr id="8" name="Footer Placeholder 7"/>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pPr>
              <a:defRPr/>
            </a:pPr>
            <a:fld id="{3A5E6E16-48DF-4E84-B610-F081288631A9}" type="slidenum">
              <a:rPr lang="en-US"/>
              <a:pPr>
                <a:defRPr/>
              </a:pPr>
              <a:t>‹#›</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A74EC436-5C2F-4B79-8D99-5F8AE9FFA238}" type="slidenum">
              <a:rPr lang="en-US"/>
              <a:pPr>
                <a:defRPr/>
              </a:pPr>
              <a:t>‹#›</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7EDDC600-CBBF-431A-892F-459DB4D6F876}"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AFBF295-9BFB-4A22-98F5-64E7F68699BA}" type="slidenum">
              <a:rPr lang="en-US"/>
              <a:pPr>
                <a:defRPr/>
              </a:pPr>
              <a:t>‹#›</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pPr>
              <a:defRPr/>
            </a:pPr>
            <a:fld id="{626CBA95-E7E6-48EC-B8F2-26CDDEF38DD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Research Reinvisioned for the 21st Century</a:t>
            </a:r>
            <a:endParaRPr lang="en-US">
              <a:solidFill>
                <a:schemeClr val="tx1"/>
              </a:solidFill>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2.jpe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0.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image" Target="../media/image2.jpeg"/><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theme" Target="../theme/theme11.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0.xml"/><Relationship Id="rId13" Type="http://schemas.openxmlformats.org/officeDocument/2006/relationships/image" Target="../media/image2.jpeg"/><Relationship Id="rId3" Type="http://schemas.openxmlformats.org/officeDocument/2006/relationships/slideLayout" Target="../slideLayouts/slideLayout125.xml"/><Relationship Id="rId7" Type="http://schemas.openxmlformats.org/officeDocument/2006/relationships/slideLayout" Target="../slideLayouts/slideLayout129.xml"/><Relationship Id="rId12" Type="http://schemas.openxmlformats.org/officeDocument/2006/relationships/theme" Target="../theme/theme12.xml"/><Relationship Id="rId2" Type="http://schemas.openxmlformats.org/officeDocument/2006/relationships/slideLayout" Target="../slideLayouts/slideLayout124.xml"/><Relationship Id="rId1" Type="http://schemas.openxmlformats.org/officeDocument/2006/relationships/slideLayout" Target="../slideLayouts/slideLayout123.xml"/><Relationship Id="rId6" Type="http://schemas.openxmlformats.org/officeDocument/2006/relationships/slideLayout" Target="../slideLayouts/slideLayout128.xml"/><Relationship Id="rId11" Type="http://schemas.openxmlformats.org/officeDocument/2006/relationships/slideLayout" Target="../slideLayouts/slideLayout133.xml"/><Relationship Id="rId5" Type="http://schemas.openxmlformats.org/officeDocument/2006/relationships/slideLayout" Target="../slideLayouts/slideLayout127.xml"/><Relationship Id="rId10" Type="http://schemas.openxmlformats.org/officeDocument/2006/relationships/slideLayout" Target="../slideLayouts/slideLayout132.xml"/><Relationship Id="rId4" Type="http://schemas.openxmlformats.org/officeDocument/2006/relationships/slideLayout" Target="../slideLayouts/slideLayout126.xml"/><Relationship Id="rId9"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1.xml"/><Relationship Id="rId13" Type="http://schemas.openxmlformats.org/officeDocument/2006/relationships/theme" Target="../theme/theme13.xml"/><Relationship Id="rId3" Type="http://schemas.openxmlformats.org/officeDocument/2006/relationships/slideLayout" Target="../slideLayouts/slideLayout136.xml"/><Relationship Id="rId7" Type="http://schemas.openxmlformats.org/officeDocument/2006/relationships/slideLayout" Target="../slideLayouts/slideLayout140.xml"/><Relationship Id="rId12" Type="http://schemas.openxmlformats.org/officeDocument/2006/relationships/slideLayout" Target="../slideLayouts/slideLayout145.xml"/><Relationship Id="rId2" Type="http://schemas.openxmlformats.org/officeDocument/2006/relationships/slideLayout" Target="../slideLayouts/slideLayout135.xml"/><Relationship Id="rId1" Type="http://schemas.openxmlformats.org/officeDocument/2006/relationships/slideLayout" Target="../slideLayouts/slideLayout134.xml"/><Relationship Id="rId6" Type="http://schemas.openxmlformats.org/officeDocument/2006/relationships/slideLayout" Target="../slideLayouts/slideLayout139.xml"/><Relationship Id="rId11" Type="http://schemas.openxmlformats.org/officeDocument/2006/relationships/slideLayout" Target="../slideLayouts/slideLayout144.xml"/><Relationship Id="rId5" Type="http://schemas.openxmlformats.org/officeDocument/2006/relationships/slideLayout" Target="../slideLayouts/slideLayout138.xml"/><Relationship Id="rId10" Type="http://schemas.openxmlformats.org/officeDocument/2006/relationships/slideLayout" Target="../slideLayouts/slideLayout143.xml"/><Relationship Id="rId4" Type="http://schemas.openxmlformats.org/officeDocument/2006/relationships/slideLayout" Target="../slideLayouts/slideLayout137.xml"/><Relationship Id="rId9" Type="http://schemas.openxmlformats.org/officeDocument/2006/relationships/slideLayout" Target="../slideLayouts/slideLayout142.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2.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2.jpe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2.jpe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2.jpe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image" Target="../media/image2.jpeg"/><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theme" Target="../theme/theme9.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026" name="Picture 9" descr="UMass-PPtitle-slide"/>
          <p:cNvPicPr>
            <a:picLocks noChangeAspect="1" noChangeArrowheads="1"/>
          </p:cNvPicPr>
          <p:nvPr/>
        </p:nvPicPr>
        <p:blipFill>
          <a:blip r:embed="rId14" cstate="print"/>
          <a:srcRect/>
          <a:stretch>
            <a:fillRect/>
          </a:stretch>
        </p:blipFill>
        <p:spPr bwMode="auto">
          <a:xfrm>
            <a:off x="0" y="0"/>
            <a:ext cx="9145588"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5"/>
          <p:cNvSpPr>
            <a:spLocks noGrp="1" noChangeArrowheads="1"/>
          </p:cNvSpPr>
          <p:nvPr>
            <p:ph type="ftr" sz="quarter" idx="3"/>
          </p:nvPr>
        </p:nvSpPr>
        <p:spPr bwMode="auto">
          <a:xfrm>
            <a:off x="914400" y="2286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chemeClr val="bg1"/>
                </a:solidFill>
                <a:latin typeface="+mn-lt"/>
                <a:ea typeface="ヒラギノ角ゴ Pro W3" pitchFamily="-106" charset="-128"/>
                <a:cs typeface="+mn-cs"/>
              </a:defRPr>
            </a:lvl1pPr>
          </a:lstStyle>
          <a:p>
            <a:r>
              <a:rPr lang="en-US"/>
              <a:t>Research Reinvisioned for the 21st Century</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13666"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13669"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13670"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146BE3F2-1861-466E-82ED-993E152A4371}"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25954"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2595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2595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1662DEEC-58A8-467B-9758-6E390A9D44CD}"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38242"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38245"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38246"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2B1B23F0-CB68-4043-A382-8BBE78BAF700}"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powerpointA_1.png"/>
          <p:cNvPicPr>
            <a:picLocks noChangeAspect="1"/>
          </p:cNvPicPr>
          <p:nvPr/>
        </p:nvPicPr>
        <p:blipFill>
          <a:blip r:embed="rId14" cstate="print">
            <a:extLst>
              <a:ext uri="{28A0092B-C50C-407E-A947-70E740481C1C}">
                <a14:useLocalDpi xmlns:a14="http://schemas.microsoft.com/office/drawing/2010/main" val="0"/>
              </a:ext>
            </a:extLst>
          </a:blip>
          <a:srcRect l="8536" t="12897" b="3706"/>
          <a:stretch>
            <a:fillRect/>
          </a:stretch>
        </p:blipFill>
        <p:spPr bwMode="auto">
          <a:xfrm>
            <a:off x="0" y="0"/>
            <a:ext cx="9372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7696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Line 12"/>
          <p:cNvSpPr>
            <a:spLocks noChangeShapeType="1"/>
          </p:cNvSpPr>
          <p:nvPr/>
        </p:nvSpPr>
        <p:spPr bwMode="auto">
          <a:xfrm>
            <a:off x="457200" y="6324600"/>
            <a:ext cx="7315200" cy="0"/>
          </a:xfrm>
          <a:prstGeom prst="line">
            <a:avLst/>
          </a:prstGeom>
          <a:noFill/>
          <a:ln w="6350">
            <a:solidFill>
              <a:srgbClr val="2D588D"/>
            </a:solidFill>
            <a:round/>
            <a:headEnd/>
            <a:tailEnd/>
          </a:ln>
          <a:extLst>
            <a:ext uri="{909E8E84-426E-40DD-AFC4-6F175D3DCCD1}">
              <a14:hiddenFill xmlns:a14="http://schemas.microsoft.com/office/drawing/2010/main">
                <a:noFill/>
              </a14:hiddenFill>
            </a:ext>
          </a:extLst>
        </p:spPr>
        <p:txBody>
          <a:bodyPr wrap="none" anchor="ctr"/>
          <a:lstStyle/>
          <a:p>
            <a:pPr defTabSz="457200" fontAlgn="base">
              <a:spcBef>
                <a:spcPct val="0"/>
              </a:spcBef>
              <a:spcAft>
                <a:spcPct val="0"/>
              </a:spcAft>
            </a:pPr>
            <a:endParaRPr lang="en-US">
              <a:solidFill>
                <a:prstClr val="black"/>
              </a:solidFill>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1274408755"/>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hf sldNum="0" hdr="0" ftr="0" dt="0"/>
  <p:txStyles>
    <p:titleStyle>
      <a:lvl1pPr algn="ctr" defTabSz="457200" rtl="0" eaLnBrk="0" fontAlgn="base" hangingPunct="0">
        <a:spcBef>
          <a:spcPct val="0"/>
        </a:spcBef>
        <a:spcAft>
          <a:spcPct val="0"/>
        </a:spcAft>
        <a:defRPr sz="2800" kern="1200">
          <a:solidFill>
            <a:srgbClr val="005A8B"/>
          </a:solidFill>
          <a:latin typeface="Arial Unicode MS"/>
          <a:ea typeface="ＭＳ Ｐゴシック" pitchFamily="-105" charset="-128"/>
          <a:cs typeface="Baskerville"/>
        </a:defRPr>
      </a:lvl1pPr>
      <a:lvl2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2pPr>
      <a:lvl3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3pPr>
      <a:lvl4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4pPr>
      <a:lvl5pPr algn="ctr" defTabSz="457200" rtl="0" eaLnBrk="0" fontAlgn="base" hangingPunct="0">
        <a:spcBef>
          <a:spcPct val="0"/>
        </a:spcBef>
        <a:spcAft>
          <a:spcPct val="0"/>
        </a:spcAft>
        <a:defRPr sz="2800">
          <a:solidFill>
            <a:srgbClr val="005A8B"/>
          </a:solidFill>
          <a:latin typeface="Arial Unicode MS" pitchFamily="-105" charset="0"/>
          <a:ea typeface="ＭＳ Ｐゴシック" pitchFamily="-105" charset="-128"/>
          <a:cs typeface="Baskerville" pitchFamily="1" charset="0"/>
        </a:defRPr>
      </a:lvl5pPr>
      <a:lvl6pPr marL="4572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6pPr>
      <a:lvl7pPr marL="9144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7pPr>
      <a:lvl8pPr marL="13716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8pPr>
      <a:lvl9pPr marL="1828800" algn="ctr" defTabSz="457200" rtl="0" fontAlgn="base">
        <a:spcBef>
          <a:spcPct val="0"/>
        </a:spcBef>
        <a:spcAft>
          <a:spcPct val="0"/>
        </a:spcAft>
        <a:defRPr sz="2800">
          <a:solidFill>
            <a:srgbClr val="005A8B"/>
          </a:solidFill>
          <a:latin typeface="Arial Unicode MS" pitchFamily="-105" charset="0"/>
          <a:ea typeface="ＭＳ Ｐゴシック" pitchFamily="-105" charset="-128"/>
        </a:defRPr>
      </a:lvl9pPr>
    </p:titleStyle>
    <p:bodyStyle>
      <a:lvl1pPr marL="342900" indent="-342900" algn="l" defTabSz="457200" rtl="0" eaLnBrk="0" fontAlgn="base" hangingPunct="0">
        <a:spcBef>
          <a:spcPct val="20000"/>
        </a:spcBef>
        <a:spcAft>
          <a:spcPct val="0"/>
        </a:spcAft>
        <a:buClr>
          <a:srgbClr val="005A8B"/>
        </a:buClr>
        <a:buFont typeface="Lucida Grande"/>
        <a:buChar char="▸"/>
        <a:defRPr sz="2000" kern="1200">
          <a:solidFill>
            <a:srgbClr val="005A8B"/>
          </a:solidFill>
          <a:latin typeface="Arial Unicode MS"/>
          <a:ea typeface="ＭＳ Ｐゴシック" pitchFamily="-105" charset="-128"/>
          <a:cs typeface="ＭＳ Ｐゴシック" pitchFamily="-105" charset="-128"/>
        </a:defRPr>
      </a:lvl1pPr>
      <a:lvl2pPr marL="742950" indent="-28575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2pPr>
      <a:lvl3pPr marL="11430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3pPr>
      <a:lvl4pPr marL="16002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4pPr>
      <a:lvl5pPr marL="2057400" indent="-228600" algn="l" defTabSz="457200" rtl="0" eaLnBrk="0" fontAlgn="base" hangingPunct="0">
        <a:spcBef>
          <a:spcPct val="20000"/>
        </a:spcBef>
        <a:spcAft>
          <a:spcPct val="0"/>
        </a:spcAft>
        <a:buClr>
          <a:srgbClr val="005A8B"/>
        </a:buClr>
        <a:buFont typeface="Lucida Grande"/>
        <a:buChar char="▸"/>
        <a:defRPr kern="1200">
          <a:solidFill>
            <a:srgbClr val="005A8B"/>
          </a:solidFill>
          <a:latin typeface="Arial Unicode MS"/>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433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38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5B39D26C-E107-4D9A-A4C3-F0341CB00EA3}" type="slidenum">
              <a:rPr lang="en-US"/>
              <a:pPr>
                <a:defRPr/>
              </a:pPr>
              <a:t>‹#›</a:t>
            </a:fld>
            <a:endParaRPr lang="en-US"/>
          </a:p>
        </p:txBody>
      </p:sp>
      <p:sp>
        <p:nvSpPr>
          <p:cNvPr id="14340"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4341"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5"/>
          <p:cNvSpPr>
            <a:spLocks noGrp="1" noChangeArrowheads="1"/>
          </p:cNvSpPr>
          <p:nvPr>
            <p:ph type="ftr" sz="quarter" idx="3"/>
          </p:nvPr>
        </p:nvSpPr>
        <p:spPr bwMode="auto">
          <a:xfrm>
            <a:off x="1219200" y="64008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p>
        </p:txBody>
      </p:sp>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27650"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27653"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27654"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8D1A6952-2671-47B3-B927-B2514F33BDE4}"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3993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39941"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39942"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3"/>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06892987-AB30-4D47-A112-676A01EBDB97}" type="slidenum">
              <a:rPr lang="en-US"/>
              <a:pPr>
                <a:defRPr/>
              </a:pPr>
              <a:t>‹#›</a:t>
            </a:fld>
            <a:endParaRPr lang="en-US"/>
          </a:p>
        </p:txBody>
      </p:sp>
      <p:sp>
        <p:nvSpPr>
          <p:cNvPr id="10" name="Footer Placeholder 4"/>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52226"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52229"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52230"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4A5BE98D-CCBA-44D5-86FC-27D28C63DEC9}"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64514"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64517"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4518"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BD15BB41-BFA9-4FAD-BA6C-03F2B5130CF3}" type="slidenum">
              <a:rPr lang="en-US"/>
              <a:pPr>
                <a:defRPr/>
              </a:pPr>
              <a:t>‹#›</a:t>
            </a:fld>
            <a:endParaRPr lang="en-US"/>
          </a:p>
        </p:txBody>
      </p:sp>
      <p:sp>
        <p:nvSpPr>
          <p:cNvPr id="10" name="Footer Placeholder 7"/>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76802"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76805"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76806"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2"/>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00DDBE5F-5185-43CB-9F01-22EC4439B371}" type="slidenum">
              <a:rPr lang="en-US"/>
              <a:pPr>
                <a:defRPr/>
              </a:pPr>
              <a:t>‹#›</a:t>
            </a:fld>
            <a:endParaRPr lang="en-US"/>
          </a:p>
        </p:txBody>
      </p:sp>
      <p:sp>
        <p:nvSpPr>
          <p:cNvPr id="10" name="Footer Placeholder 3"/>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89090"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89093"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89094"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1"/>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FC159D0A-21F5-4843-8C4C-6A152ED382B7}" type="slidenum">
              <a:rPr lang="en-US"/>
              <a:pPr>
                <a:defRPr/>
              </a:pPr>
              <a:t>‹#›</a:t>
            </a:fld>
            <a:endParaRPr lang="en-US"/>
          </a:p>
        </p:txBody>
      </p:sp>
      <p:sp>
        <p:nvSpPr>
          <p:cNvPr id="10" name="Footer Placeholder 2"/>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00099"/>
        </a:solidFill>
        <a:effectLst/>
      </p:bgPr>
    </p:bg>
    <p:spTree>
      <p:nvGrpSpPr>
        <p:cNvPr id="1" name=""/>
        <p:cNvGrpSpPr/>
        <p:nvPr/>
      </p:nvGrpSpPr>
      <p:grpSpPr>
        <a:xfrm>
          <a:off x="0" y="0"/>
          <a:ext cx="0" cy="0"/>
          <a:chOff x="0" y="0"/>
          <a:chExt cx="0" cy="0"/>
        </a:xfrm>
      </p:grpSpPr>
      <p:pic>
        <p:nvPicPr>
          <p:cNvPr id="101378" name="Picture 7" descr="UMass-PP-bg"/>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035" name="Rectangle 11"/>
          <p:cNvSpPr>
            <a:spLocks noChangeArrowheads="1"/>
          </p:cNvSpPr>
          <p:nvPr/>
        </p:nvSpPr>
        <p:spPr bwMode="auto">
          <a:xfrm>
            <a:off x="4572000" y="6400800"/>
            <a:ext cx="2895600" cy="457200"/>
          </a:xfrm>
          <a:prstGeom prst="rect">
            <a:avLst/>
          </a:prstGeom>
          <a:noFill/>
          <a:ln w="9525">
            <a:noFill/>
            <a:miter lim="800000"/>
            <a:headEnd/>
            <a:tailEnd/>
          </a:ln>
        </p:spPr>
        <p:txBody>
          <a:bodyPr/>
          <a:lstStyle/>
          <a:p>
            <a:pPr eaLnBrk="0" hangingPunct="0">
              <a:defRPr/>
            </a:pPr>
            <a:endParaRPr lang="en-US" sz="1100">
              <a:latin typeface="Arial" charset="0"/>
              <a:ea typeface="ヒラギノ角ゴ Pro W3" pitchFamily="-106" charset="-128"/>
              <a:cs typeface="+mn-cs"/>
            </a:endParaRPr>
          </a:p>
        </p:txBody>
      </p:sp>
      <p:sp>
        <p:nvSpPr>
          <p:cNvPr id="1036" name="Line 12"/>
          <p:cNvSpPr>
            <a:spLocks noChangeShapeType="1"/>
          </p:cNvSpPr>
          <p:nvPr/>
        </p:nvSpPr>
        <p:spPr bwMode="auto">
          <a:xfrm>
            <a:off x="914400" y="6324600"/>
            <a:ext cx="6553200" cy="0"/>
          </a:xfrm>
          <a:prstGeom prst="line">
            <a:avLst/>
          </a:prstGeom>
          <a:noFill/>
          <a:ln w="6350">
            <a:solidFill>
              <a:srgbClr val="2D588D"/>
            </a:solidFill>
            <a:round/>
            <a:headEnd/>
            <a:tailEnd/>
          </a:ln>
          <a:effectLst/>
        </p:spPr>
        <p:txBody>
          <a:bodyPr wrap="none" anchor="ctr"/>
          <a:lstStyle/>
          <a:p>
            <a:pPr eaLnBrk="0" hangingPunct="0">
              <a:defRPr/>
            </a:pPr>
            <a:endParaRPr lang="en-US">
              <a:latin typeface="Arial" charset="0"/>
              <a:ea typeface="ヒラギノ角ゴ Pro W3" charset="-128"/>
              <a:cs typeface="ヒラギノ角ゴ Pro W3" charset="-128"/>
            </a:endParaRPr>
          </a:p>
        </p:txBody>
      </p:sp>
      <p:sp>
        <p:nvSpPr>
          <p:cNvPr id="101381" name="Rectangle 2"/>
          <p:cNvSpPr>
            <a:spLocks noGrp="1" noChangeArrowheads="1"/>
          </p:cNvSpPr>
          <p:nvPr>
            <p:ph type="title"/>
          </p:nvPr>
        </p:nvSpPr>
        <p:spPr bwMode="auto">
          <a:xfrm>
            <a:off x="838200" y="457200"/>
            <a:ext cx="77724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1382" name="Rectangle 3"/>
          <p:cNvSpPr>
            <a:spLocks noGrp="1" noChangeArrowheads="1"/>
          </p:cNvSpPr>
          <p:nvPr>
            <p:ph type="body" idx="1"/>
          </p:nvPr>
        </p:nvSpPr>
        <p:spPr bwMode="auto">
          <a:xfrm>
            <a:off x="838200" y="1600200"/>
            <a:ext cx="7772400" cy="4114800"/>
          </a:xfrm>
          <a:prstGeom prst="rect">
            <a:avLst/>
          </a:prstGeom>
          <a:noFill/>
          <a:ln w="9525">
            <a:noFill/>
            <a:miter lim="800000"/>
            <a:headEnd/>
            <a:tailEnd/>
          </a:ln>
        </p:spPr>
        <p:txBody>
          <a:bodyPr vert="horz" wrap="non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4"/>
          <p:cNvSpPr>
            <a:spLocks noGrp="1"/>
          </p:cNvSpPr>
          <p:nvPr>
            <p:ph type="sldNum" sz="quarter" idx="4"/>
          </p:nvPr>
        </p:nvSpPr>
        <p:spPr bwMode="auto">
          <a:xfrm>
            <a:off x="8382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fld id="{C9E3FC90-F342-4B98-B71C-79A08E65408F}" type="slidenum">
              <a:rPr lang="en-US"/>
              <a:pPr>
                <a:defRPr/>
              </a:pPr>
              <a:t>‹#›</a:t>
            </a:fld>
            <a:endParaRPr lang="en-US"/>
          </a:p>
        </p:txBody>
      </p:sp>
      <p:sp>
        <p:nvSpPr>
          <p:cNvPr id="10" name="Footer Placeholder 5"/>
          <p:cNvSpPr>
            <a:spLocks noGrp="1"/>
          </p:cNvSpPr>
          <p:nvPr>
            <p:ph type="ftr" sz="quarter" idx="3"/>
          </p:nvPr>
        </p:nvSpPr>
        <p:spPr bwMode="auto">
          <a:xfrm>
            <a:off x="12192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100">
                <a:solidFill>
                  <a:srgbClr val="005389"/>
                </a:solidFill>
                <a:latin typeface="+mj-lt"/>
                <a:ea typeface="ヒラギノ角ゴ Pro W3" pitchFamily="-106" charset="-128"/>
                <a:cs typeface="+mn-cs"/>
              </a:defRPr>
            </a:lvl1pPr>
          </a:lstStyle>
          <a:p>
            <a:pPr>
              <a:defRPr/>
            </a:pPr>
            <a:r>
              <a:rPr lang="en-US"/>
              <a:t>Research Reinvisioned for the 21st Century</a:t>
            </a:r>
            <a:endParaRPr lang="en-US">
              <a:latin typeface="+mn-lt"/>
            </a:endParaRP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l" rtl="0" eaLnBrk="1" fontAlgn="base" hangingPunct="1">
        <a:spcBef>
          <a:spcPct val="0"/>
        </a:spcBef>
        <a:spcAft>
          <a:spcPct val="0"/>
        </a:spcAft>
        <a:defRPr sz="2800">
          <a:solidFill>
            <a:srgbClr val="005389"/>
          </a:solidFill>
          <a:latin typeface="+mj-lt"/>
          <a:ea typeface="+mj-ea"/>
          <a:cs typeface="ヒラギノ角ゴ Pro W3"/>
        </a:defRPr>
      </a:lvl1pPr>
      <a:lvl2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2pPr>
      <a:lvl3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3pPr>
      <a:lvl4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4pPr>
      <a:lvl5pPr algn="l" rtl="0" eaLnBrk="1" fontAlgn="base" hangingPunct="1">
        <a:spcBef>
          <a:spcPct val="0"/>
        </a:spcBef>
        <a:spcAft>
          <a:spcPct val="0"/>
        </a:spcAft>
        <a:defRPr sz="2800">
          <a:solidFill>
            <a:srgbClr val="005389"/>
          </a:solidFill>
          <a:latin typeface="Arial Bold" pitchFamily="1" charset="0"/>
          <a:ea typeface="ヒラギノ角ゴ Pro W3" pitchFamily="-106" charset="-128"/>
          <a:cs typeface="ヒラギノ角ゴ Pro W3"/>
        </a:defRPr>
      </a:lvl5pPr>
      <a:lvl6pPr marL="4572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6pPr>
      <a:lvl7pPr marL="9144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7pPr>
      <a:lvl8pPr marL="13716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8pPr>
      <a:lvl9pPr marL="1828800" algn="l" rtl="0" eaLnBrk="1" fontAlgn="base" hangingPunct="1">
        <a:spcBef>
          <a:spcPct val="0"/>
        </a:spcBef>
        <a:spcAft>
          <a:spcPct val="0"/>
        </a:spcAft>
        <a:defRPr sz="2800">
          <a:solidFill>
            <a:srgbClr val="005389"/>
          </a:solidFill>
          <a:latin typeface="Arial Bold" pitchFamily="1" charset="0"/>
          <a:ea typeface="ヒラギノ角ゴ Pro W3" pitchFamily="-106" charset="-128"/>
        </a:defRPr>
      </a:lvl9pPr>
    </p:titleStyle>
    <p:bodyStyle>
      <a:lvl1pPr marL="342900" indent="-3429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1pPr>
      <a:lvl2pPr marL="742950" indent="-285750" algn="l" rtl="0" eaLnBrk="1" fontAlgn="base" hangingPunct="1">
        <a:spcBef>
          <a:spcPct val="20000"/>
        </a:spcBef>
        <a:spcAft>
          <a:spcPct val="0"/>
        </a:spcAft>
        <a:buClr>
          <a:srgbClr val="737373"/>
        </a:buClr>
        <a:buChar char="–"/>
        <a:defRPr sz="2800">
          <a:solidFill>
            <a:srgbClr val="005389"/>
          </a:solidFill>
          <a:latin typeface="+mj-lt"/>
          <a:ea typeface="+mn-ea"/>
          <a:cs typeface="ヒラギノ角ゴ Pro W3"/>
        </a:defRPr>
      </a:lvl2pPr>
      <a:lvl3pPr marL="1085850" indent="-228600" algn="l" rtl="0" eaLnBrk="1" fontAlgn="base" hangingPunct="1">
        <a:spcBef>
          <a:spcPct val="20000"/>
        </a:spcBef>
        <a:spcAft>
          <a:spcPct val="0"/>
        </a:spcAft>
        <a:buClr>
          <a:srgbClr val="005389"/>
        </a:buClr>
        <a:buSzPct val="75000"/>
        <a:buFont typeface="Wingdings 3" pitchFamily="18" charset="2"/>
        <a:buChar char=""/>
        <a:defRPr sz="2200">
          <a:solidFill>
            <a:srgbClr val="737373"/>
          </a:solidFill>
          <a:latin typeface="+mn-lt"/>
          <a:ea typeface="+mn-ea"/>
          <a:cs typeface="ヒラギノ角ゴ Pro W3"/>
        </a:defRPr>
      </a:lvl3pPr>
      <a:lvl4pPr marL="1428750" indent="-228600" algn="l" rtl="0" eaLnBrk="1" fontAlgn="base" hangingPunct="1">
        <a:spcBef>
          <a:spcPct val="20000"/>
        </a:spcBef>
        <a:spcAft>
          <a:spcPct val="0"/>
        </a:spcAft>
        <a:buClr>
          <a:srgbClr val="737373"/>
        </a:buClr>
        <a:buChar char="–"/>
        <a:defRPr sz="2000">
          <a:solidFill>
            <a:srgbClr val="005389"/>
          </a:solidFill>
          <a:latin typeface="+mn-lt"/>
          <a:ea typeface="+mn-ea"/>
          <a:cs typeface="ヒラギノ角ゴ Pro W3"/>
        </a:defRPr>
      </a:lvl4pPr>
      <a:lvl5pPr marL="1771650" indent="-228600" algn="l" rtl="0" eaLnBrk="1" fontAlgn="base" hangingPunct="1">
        <a:spcBef>
          <a:spcPct val="20000"/>
        </a:spcBef>
        <a:spcAft>
          <a:spcPct val="0"/>
        </a:spcAft>
        <a:buChar char="»"/>
        <a:defRPr sz="1100">
          <a:solidFill>
            <a:srgbClr val="005389"/>
          </a:solidFill>
          <a:latin typeface="+mj-lt"/>
          <a:ea typeface="+mn-ea"/>
          <a:cs typeface="ヒラギノ角ゴ Pro W3"/>
        </a:defRPr>
      </a:lvl5pPr>
      <a:lvl6pPr marL="2228850" indent="-228600" algn="l" rtl="0" eaLnBrk="1" fontAlgn="base" hangingPunct="1">
        <a:spcBef>
          <a:spcPct val="20000"/>
        </a:spcBef>
        <a:spcAft>
          <a:spcPct val="0"/>
        </a:spcAft>
        <a:buChar char="»"/>
        <a:defRPr sz="1100">
          <a:solidFill>
            <a:srgbClr val="005389"/>
          </a:solidFill>
          <a:latin typeface="+mj-lt"/>
          <a:ea typeface="+mn-ea"/>
        </a:defRPr>
      </a:lvl6pPr>
      <a:lvl7pPr marL="2686050" indent="-228600" algn="l" rtl="0" eaLnBrk="1" fontAlgn="base" hangingPunct="1">
        <a:spcBef>
          <a:spcPct val="20000"/>
        </a:spcBef>
        <a:spcAft>
          <a:spcPct val="0"/>
        </a:spcAft>
        <a:buChar char="»"/>
        <a:defRPr sz="1100">
          <a:solidFill>
            <a:srgbClr val="005389"/>
          </a:solidFill>
          <a:latin typeface="+mj-lt"/>
          <a:ea typeface="+mn-ea"/>
        </a:defRPr>
      </a:lvl7pPr>
      <a:lvl8pPr marL="3143250" indent="-228600" algn="l" rtl="0" eaLnBrk="1" fontAlgn="base" hangingPunct="1">
        <a:spcBef>
          <a:spcPct val="20000"/>
        </a:spcBef>
        <a:spcAft>
          <a:spcPct val="0"/>
        </a:spcAft>
        <a:buChar char="»"/>
        <a:defRPr sz="1100">
          <a:solidFill>
            <a:srgbClr val="005389"/>
          </a:solidFill>
          <a:latin typeface="+mj-lt"/>
          <a:ea typeface="+mn-ea"/>
        </a:defRPr>
      </a:lvl8pPr>
      <a:lvl9pPr marL="3600450" indent="-228600" algn="l" rtl="0" eaLnBrk="1" fontAlgn="base" hangingPunct="1">
        <a:spcBef>
          <a:spcPct val="20000"/>
        </a:spcBef>
        <a:spcAft>
          <a:spcPct val="0"/>
        </a:spcAft>
        <a:buChar char="»"/>
        <a:defRPr sz="1100">
          <a:solidFill>
            <a:srgbClr val="005389"/>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4.xml"/></Relationships>
</file>

<file path=ppt/slides/_rels/slide10.xml.rels><?xml version="1.0" encoding="UTF-8" standalone="yes"?>
<Relationships xmlns="http://schemas.openxmlformats.org/package/2006/relationships"><Relationship Id="rId3" Type="http://schemas.openxmlformats.org/officeDocument/2006/relationships/hyperlink" Target="mailto:Jan.Mutchler@umb.edu" TargetMode="External"/><Relationship Id="rId2" Type="http://schemas.openxmlformats.org/officeDocument/2006/relationships/notesSlide" Target="../notesSlides/notesSlide8.xml"/><Relationship Id="rId1" Type="http://schemas.openxmlformats.org/officeDocument/2006/relationships/slideLayout" Target="../slideLayouts/slideLayout1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5.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62000" y="446879"/>
            <a:ext cx="7772400" cy="1470025"/>
          </a:xfrm>
        </p:spPr>
        <p:txBody>
          <a:bodyPr/>
          <a:lstStyle/>
          <a:p>
            <a:r>
              <a:rPr lang="en-US" sz="3800" b="1" dirty="0">
                <a:solidFill>
                  <a:schemeClr val="bg1"/>
                </a:solidFill>
              </a:rPr>
              <a:t>Advancing an Age Friendly Braintree</a:t>
            </a:r>
          </a:p>
        </p:txBody>
      </p:sp>
      <p:sp>
        <p:nvSpPr>
          <p:cNvPr id="6" name="Subtitle 5"/>
          <p:cNvSpPr>
            <a:spLocks noGrp="1"/>
          </p:cNvSpPr>
          <p:nvPr>
            <p:ph type="subTitle" idx="1"/>
          </p:nvPr>
        </p:nvSpPr>
        <p:spPr>
          <a:xfrm>
            <a:off x="1066800" y="4038600"/>
            <a:ext cx="6858000" cy="2209800"/>
          </a:xfrm>
        </p:spPr>
        <p:txBody>
          <a:bodyPr>
            <a:normAutofit fontScale="92500" lnSpcReduction="20000"/>
          </a:bodyPr>
          <a:lstStyle/>
          <a:p>
            <a:r>
              <a:rPr lang="en-US" sz="2400" dirty="0"/>
              <a:t>Caitlin Coyle, PhD</a:t>
            </a:r>
          </a:p>
          <a:p>
            <a:r>
              <a:rPr lang="en-US" sz="2400" dirty="0"/>
              <a:t>Beth Rouleau, MA</a:t>
            </a:r>
          </a:p>
          <a:p>
            <a:r>
              <a:rPr lang="en-US" sz="2400" dirty="0"/>
              <a:t>Mary Krebs, MS</a:t>
            </a:r>
          </a:p>
          <a:p>
            <a:r>
              <a:rPr lang="en-US" sz="2400" dirty="0"/>
              <a:t>Center for Social &amp; Demographic Research on Aging</a:t>
            </a:r>
          </a:p>
          <a:p>
            <a:r>
              <a:rPr lang="en-US" sz="2400" dirty="0"/>
              <a:t>Gerontology Institute</a:t>
            </a:r>
          </a:p>
          <a:p>
            <a:r>
              <a:rPr lang="en-US" sz="2400" dirty="0"/>
              <a:t>UMass Boston</a:t>
            </a:r>
          </a:p>
          <a:p>
            <a:endParaRPr lang="en-US" dirty="0"/>
          </a:p>
        </p:txBody>
      </p:sp>
      <p:pic>
        <p:nvPicPr>
          <p:cNvPr id="2" name="Picture 2" descr="A close up of a sign&#10;&#10;Description generated with very high confidence">
            <a:extLst>
              <a:ext uri="{FF2B5EF4-FFF2-40B4-BE49-F238E27FC236}">
                <a16:creationId xmlns:a16="http://schemas.microsoft.com/office/drawing/2014/main" id="{172A38C4-6039-424E-96B0-215D0A5DBEDE}"/>
              </a:ext>
            </a:extLst>
          </p:cNvPr>
          <p:cNvPicPr>
            <a:picLocks noChangeAspect="1"/>
          </p:cNvPicPr>
          <p:nvPr/>
        </p:nvPicPr>
        <p:blipFill>
          <a:blip r:embed="rId3"/>
          <a:stretch>
            <a:fillRect/>
          </a:stretch>
        </p:blipFill>
        <p:spPr>
          <a:xfrm>
            <a:off x="3617343" y="1821468"/>
            <a:ext cx="2081842" cy="2050499"/>
          </a:xfrm>
          <a:prstGeom prst="rect">
            <a:avLst/>
          </a:prstGeom>
        </p:spPr>
      </p:pic>
    </p:spTree>
    <p:extLst>
      <p:ext uri="{BB962C8B-B14F-4D97-AF65-F5344CB8AC3E}">
        <p14:creationId xmlns:p14="http://schemas.microsoft.com/office/powerpoint/2010/main" val="1174743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pPr algn="ctr"/>
            <a:r>
              <a:rPr lang="en-US" sz="4000" b="1" dirty="0">
                <a:solidFill>
                  <a:schemeClr val="bg1"/>
                </a:solidFill>
              </a:rPr>
              <a:t>Thank you!</a:t>
            </a:r>
          </a:p>
        </p:txBody>
      </p:sp>
      <p:sp>
        <p:nvSpPr>
          <p:cNvPr id="9" name="Subtitle 8"/>
          <p:cNvSpPr>
            <a:spLocks noGrp="1"/>
          </p:cNvSpPr>
          <p:nvPr>
            <p:ph type="subTitle" idx="1"/>
          </p:nvPr>
        </p:nvSpPr>
        <p:spPr/>
        <p:txBody>
          <a:bodyPr/>
          <a:lstStyle/>
          <a:p>
            <a:r>
              <a:rPr lang="en-US" sz="2400" dirty="0"/>
              <a:t>Caitlin Coyle, PhD</a:t>
            </a:r>
          </a:p>
          <a:p>
            <a:r>
              <a:rPr lang="en-US" sz="2400" dirty="0"/>
              <a:t>Gerontology at UMass Boston</a:t>
            </a:r>
          </a:p>
          <a:p>
            <a:r>
              <a:rPr lang="en-US" sz="2400" dirty="0" err="1"/>
              <a:t>caitlin.coyle@umb.edu</a:t>
            </a:r>
            <a:endParaRPr lang="en-US" sz="2400" dirty="0"/>
          </a:p>
          <a:p>
            <a:endParaRPr lang="en-US" sz="2400" dirty="0">
              <a:hlinkClick r:id="rId3"/>
            </a:endParaRPr>
          </a:p>
        </p:txBody>
      </p:sp>
      <p:sp>
        <p:nvSpPr>
          <p:cNvPr id="4" name="Slide Number Placeholder 3"/>
          <p:cNvSpPr>
            <a:spLocks noGrp="1"/>
          </p:cNvSpPr>
          <p:nvPr>
            <p:ph type="sldNum" sz="quarter" idx="4294967295"/>
          </p:nvPr>
        </p:nvSpPr>
        <p:spPr>
          <a:xfrm>
            <a:off x="0" y="6400800"/>
            <a:ext cx="1905000" cy="457200"/>
          </a:xfrm>
          <a:prstGeom prst="rect">
            <a:avLst/>
          </a:prstGeom>
        </p:spPr>
        <p:txBody>
          <a:bodyPr/>
          <a:lstStyle/>
          <a:p>
            <a:pPr>
              <a:defRPr/>
            </a:pPr>
            <a:fld id="{7614F85E-BB00-4FC1-BE8B-9FA3DA7B3B07}" type="slidenum">
              <a:rPr lang="en-US" smtClean="0"/>
              <a:pPr>
                <a:defRPr/>
              </a:pPr>
              <a:t>10</a:t>
            </a:fld>
            <a:endParaRPr lang="en-US"/>
          </a:p>
        </p:txBody>
      </p:sp>
    </p:spTree>
    <p:extLst>
      <p:ext uri="{BB962C8B-B14F-4D97-AF65-F5344CB8AC3E}">
        <p14:creationId xmlns:p14="http://schemas.microsoft.com/office/powerpoint/2010/main" val="1977341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Collaborative Efforts in the Region</a:t>
            </a:r>
          </a:p>
        </p:txBody>
      </p:sp>
      <p:sp>
        <p:nvSpPr>
          <p:cNvPr id="3" name="Content Placeholder 2"/>
          <p:cNvSpPr>
            <a:spLocks noGrp="1"/>
          </p:cNvSpPr>
          <p:nvPr>
            <p:ph idx="1"/>
          </p:nvPr>
        </p:nvSpPr>
        <p:spPr/>
        <p:txBody>
          <a:bodyPr/>
          <a:lstStyle/>
          <a:p>
            <a:r>
              <a:rPr lang="en-US" dirty="0"/>
              <a:t>Blue Hill Regional Coordinating Council is leading the effort, in partnership with MAPC, </a:t>
            </a:r>
            <a:r>
              <a:rPr lang="en-US" dirty="0" err="1"/>
              <a:t>Umass</a:t>
            </a:r>
            <a:r>
              <a:rPr lang="en-US" dirty="0"/>
              <a:t> Boston, </a:t>
            </a:r>
            <a:r>
              <a:rPr lang="en-US" dirty="0" err="1"/>
              <a:t>WalkBoston</a:t>
            </a:r>
            <a:r>
              <a:rPr lang="en-US" dirty="0"/>
              <a:t> and municipal partners. Their work is supported by Tufts Health Plan Foundation, Beth Israel-Braintree and South Shore Hospital.</a:t>
            </a:r>
          </a:p>
          <a:p>
            <a:endParaRPr lang="en-US" dirty="0"/>
          </a:p>
        </p:txBody>
      </p:sp>
    </p:spTree>
    <p:extLst>
      <p:ext uri="{BB962C8B-B14F-4D97-AF65-F5344CB8AC3E}">
        <p14:creationId xmlns:p14="http://schemas.microsoft.com/office/powerpoint/2010/main" val="56038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5A8B"/>
            </a:solidFill>
          </a:ln>
        </p:spPr>
        <p:txBody>
          <a:bodyPr>
            <a:normAutofit fontScale="90000"/>
          </a:bodyPr>
          <a:lstStyle/>
          <a:p>
            <a:r>
              <a:rPr lang="en-US" sz="4000">
                <a:ea typeface="ＭＳ Ｐゴシック"/>
              </a:rPr>
              <a:t>An Age Friendly Community: existing momentum</a:t>
            </a:r>
            <a:endParaRPr lang="en-US" sz="4000" dirty="0"/>
          </a:p>
        </p:txBody>
      </p:sp>
      <p:sp>
        <p:nvSpPr>
          <p:cNvPr id="3" name="Content Placeholder 2"/>
          <p:cNvSpPr>
            <a:spLocks noGrp="1"/>
          </p:cNvSpPr>
          <p:nvPr>
            <p:ph idx="1"/>
          </p:nvPr>
        </p:nvSpPr>
        <p:spPr>
          <a:xfrm>
            <a:off x="-438562" y="1527093"/>
            <a:ext cx="3510412" cy="3730707"/>
          </a:xfrm>
        </p:spPr>
        <p:txBody>
          <a:bodyPr>
            <a:normAutofit/>
          </a:bodyPr>
          <a:lstStyle/>
          <a:p>
            <a:pPr marL="0" indent="0">
              <a:buClrTx/>
              <a:buNone/>
            </a:pPr>
            <a:r>
              <a:rPr lang="en-US" sz="3000" dirty="0"/>
              <a:t> </a:t>
            </a:r>
            <a:endParaRPr lang="en-US" sz="2800" i="1" dirty="0"/>
          </a:p>
          <a:p>
            <a:pPr marL="514350" lvl="1" indent="-514350">
              <a:spcBef>
                <a:spcPts val="0"/>
              </a:spcBef>
              <a:spcAft>
                <a:spcPts val="200"/>
              </a:spcAft>
              <a:buClrTx/>
              <a:buSzPct val="100000"/>
              <a:buFont typeface="Arial" panose="020B0604020202020204" pitchFamily="34" charset="0"/>
              <a:buChar char="•"/>
            </a:pPr>
            <a:endParaRPr lang="en-US" b="1" dirty="0"/>
          </a:p>
          <a:p>
            <a:pPr marL="91440" lvl="1" indent="-91440" algn="ctr">
              <a:spcBef>
                <a:spcPts val="1200"/>
              </a:spcBef>
              <a:spcAft>
                <a:spcPts val="200"/>
              </a:spcAft>
              <a:buClrTx/>
              <a:buSzPct val="100000"/>
              <a:buFont typeface="Calibri" panose="020F0502020204030204" pitchFamily="34" charset="0"/>
              <a:buChar char=" "/>
            </a:pPr>
            <a:endParaRPr lang="en-US" sz="2800" i="1" dirty="0"/>
          </a:p>
          <a:p>
            <a:pPr marL="91440" lvl="1" indent="-91440" algn="ctr">
              <a:spcBef>
                <a:spcPts val="1200"/>
              </a:spcBef>
              <a:spcAft>
                <a:spcPts val="200"/>
              </a:spcAft>
              <a:buClrTx/>
              <a:buSzPct val="100000"/>
              <a:buFont typeface="Calibri" panose="020F0502020204030204" pitchFamily="34" charset="0"/>
              <a:buChar char=" "/>
            </a:pPr>
            <a:endParaRPr lang="en-US" sz="2800" i="1" dirty="0">
              <a:solidFill>
                <a:schemeClr val="tx1"/>
              </a:solidFill>
            </a:endParaRPr>
          </a:p>
          <a:p>
            <a:endParaRPr lang="en-US" dirty="0"/>
          </a:p>
        </p:txBody>
      </p:sp>
      <p:grpSp>
        <p:nvGrpSpPr>
          <p:cNvPr id="6" name="Group 5"/>
          <p:cNvGrpSpPr/>
          <p:nvPr/>
        </p:nvGrpSpPr>
        <p:grpSpPr>
          <a:xfrm>
            <a:off x="211243" y="1417638"/>
            <a:ext cx="5721213" cy="5187903"/>
            <a:chOff x="2006745" y="809601"/>
            <a:chExt cx="5184653" cy="5238796"/>
          </a:xfrm>
        </p:grpSpPr>
        <p:grpSp>
          <p:nvGrpSpPr>
            <p:cNvPr id="7" name="Group 6"/>
            <p:cNvGrpSpPr/>
            <p:nvPr/>
          </p:nvGrpSpPr>
          <p:grpSpPr>
            <a:xfrm>
              <a:off x="3474948" y="863744"/>
              <a:ext cx="908550" cy="2190811"/>
              <a:chOff x="3474948" y="863744"/>
              <a:chExt cx="908550" cy="2190811"/>
            </a:xfrm>
          </p:grpSpPr>
          <p:sp>
            <p:nvSpPr>
              <p:cNvPr id="31" name="Oval 30"/>
              <p:cNvSpPr/>
              <p:nvPr/>
            </p:nvSpPr>
            <p:spPr>
              <a:xfrm rot="14700000" flipH="1">
                <a:off x="2833817" y="1504875"/>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32" name="TextBox 31"/>
              <p:cNvSpPr txBox="1"/>
              <p:nvPr/>
            </p:nvSpPr>
            <p:spPr>
              <a:xfrm rot="3916289">
                <a:off x="2970230" y="1702054"/>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Transportation</a:t>
                </a:r>
              </a:p>
            </p:txBody>
          </p:sp>
        </p:grpSp>
        <p:grpSp>
          <p:nvGrpSpPr>
            <p:cNvPr id="8" name="Group 7"/>
            <p:cNvGrpSpPr/>
            <p:nvPr/>
          </p:nvGrpSpPr>
          <p:grpSpPr>
            <a:xfrm>
              <a:off x="4715038" y="809601"/>
              <a:ext cx="908550" cy="2190811"/>
              <a:chOff x="4715038" y="809601"/>
              <a:chExt cx="908550" cy="2190811"/>
            </a:xfrm>
          </p:grpSpPr>
          <p:sp>
            <p:nvSpPr>
              <p:cNvPr id="29" name="Oval 28"/>
              <p:cNvSpPr/>
              <p:nvPr/>
            </p:nvSpPr>
            <p:spPr>
              <a:xfrm rot="17400000" flipH="1">
                <a:off x="4073907" y="1450732"/>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30" name="TextBox 29"/>
              <p:cNvSpPr txBox="1"/>
              <p:nvPr/>
            </p:nvSpPr>
            <p:spPr>
              <a:xfrm rot="17401892">
                <a:off x="4200328" y="1747035"/>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Housing</a:t>
                </a:r>
              </a:p>
            </p:txBody>
          </p:sp>
        </p:grpSp>
        <p:grpSp>
          <p:nvGrpSpPr>
            <p:cNvPr id="9" name="Group 8"/>
            <p:cNvGrpSpPr/>
            <p:nvPr/>
          </p:nvGrpSpPr>
          <p:grpSpPr>
            <a:xfrm>
              <a:off x="2013288" y="2458284"/>
              <a:ext cx="2190811" cy="908550"/>
              <a:chOff x="2048499" y="2372290"/>
              <a:chExt cx="2190811" cy="908550"/>
            </a:xfrm>
          </p:grpSpPr>
          <p:sp>
            <p:nvSpPr>
              <p:cNvPr id="27" name="Oval 26"/>
              <p:cNvSpPr/>
              <p:nvPr/>
            </p:nvSpPr>
            <p:spPr>
              <a:xfrm rot="12000000" flipH="1">
                <a:off x="2048499" y="2372290"/>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8" name="TextBox 27"/>
              <p:cNvSpPr txBox="1"/>
              <p:nvPr/>
            </p:nvSpPr>
            <p:spPr>
              <a:xfrm rot="1308890">
                <a:off x="2057246" y="2602248"/>
                <a:ext cx="1893775"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3207"/>
                    </a:solidFill>
                    <a:effectLst/>
                    <a:uLnTx/>
                    <a:uFillTx/>
                  </a:rPr>
                  <a:t>Outdoor space and buildings</a:t>
                </a:r>
              </a:p>
            </p:txBody>
          </p:sp>
        </p:grpSp>
        <p:grpSp>
          <p:nvGrpSpPr>
            <p:cNvPr id="10" name="Group 9"/>
            <p:cNvGrpSpPr/>
            <p:nvPr/>
          </p:nvGrpSpPr>
          <p:grpSpPr>
            <a:xfrm>
              <a:off x="2006745" y="2289322"/>
              <a:ext cx="5184653" cy="3759075"/>
              <a:chOff x="2006745" y="2289322"/>
              <a:chExt cx="5184653" cy="3759075"/>
            </a:xfrm>
          </p:grpSpPr>
          <p:grpSp>
            <p:nvGrpSpPr>
              <p:cNvPr id="11" name="Group 10"/>
              <p:cNvGrpSpPr/>
              <p:nvPr/>
            </p:nvGrpSpPr>
            <p:grpSpPr>
              <a:xfrm>
                <a:off x="4803128" y="3803443"/>
                <a:ext cx="908550" cy="2190811"/>
                <a:chOff x="4803128" y="3803443"/>
                <a:chExt cx="908550" cy="2190811"/>
              </a:xfrm>
            </p:grpSpPr>
            <p:sp>
              <p:nvSpPr>
                <p:cNvPr id="25" name="Oval 24"/>
                <p:cNvSpPr/>
                <p:nvPr/>
              </p:nvSpPr>
              <p:spPr>
                <a:xfrm rot="14700000" flipH="1">
                  <a:off x="4161997" y="4444574"/>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6" name="TextBox 25"/>
                <p:cNvSpPr txBox="1"/>
                <p:nvPr/>
              </p:nvSpPr>
              <p:spPr>
                <a:xfrm rot="3916289">
                  <a:off x="4330718" y="4673670"/>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Civic participation an</a:t>
                  </a:r>
                  <a:r>
                    <a:rPr kumimoji="0" lang="en-US" sz="1600" b="1" i="0" u="none" strike="noStrike" kern="0" cap="none" spc="0" normalizeH="0" baseline="0" noProof="0" dirty="0">
                      <a:ln>
                        <a:noFill/>
                      </a:ln>
                      <a:solidFill>
                        <a:srgbClr val="4A3207"/>
                      </a:solidFill>
                      <a:effectLst/>
                      <a:uLnTx/>
                      <a:uFillTx/>
                    </a:rPr>
                    <a:t>d</a:t>
                  </a:r>
                  <a:r>
                    <a:rPr kumimoji="0" lang="id-ID" sz="1600" b="1" i="0" u="none" strike="noStrike" kern="0" cap="none" spc="0" normalizeH="0" baseline="0" noProof="0" dirty="0">
                      <a:ln>
                        <a:noFill/>
                      </a:ln>
                      <a:solidFill>
                        <a:srgbClr val="4A3207"/>
                      </a:solidFill>
                      <a:effectLst/>
                      <a:uLnTx/>
                      <a:uFillTx/>
                    </a:rPr>
                    <a:t> employment</a:t>
                  </a:r>
                </a:p>
              </p:txBody>
            </p:sp>
          </p:grpSp>
          <p:grpSp>
            <p:nvGrpSpPr>
              <p:cNvPr id="12" name="Group 11"/>
              <p:cNvGrpSpPr/>
              <p:nvPr/>
            </p:nvGrpSpPr>
            <p:grpSpPr>
              <a:xfrm>
                <a:off x="4989069" y="2289322"/>
                <a:ext cx="2190811" cy="908550"/>
                <a:chOff x="4989069" y="2289322"/>
                <a:chExt cx="2190811" cy="908550"/>
              </a:xfrm>
            </p:grpSpPr>
            <p:sp>
              <p:nvSpPr>
                <p:cNvPr id="23" name="Oval 22"/>
                <p:cNvSpPr/>
                <p:nvPr/>
              </p:nvSpPr>
              <p:spPr>
                <a:xfrm rot="9300000" flipH="1">
                  <a:off x="4989069" y="2289322"/>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4" name="TextBox 23"/>
                <p:cNvSpPr txBox="1"/>
                <p:nvPr/>
              </p:nvSpPr>
              <p:spPr>
                <a:xfrm rot="20167534">
                  <a:off x="5188808" y="2509592"/>
                  <a:ext cx="1893775"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Social participation</a:t>
                  </a:r>
                </a:p>
              </p:txBody>
            </p:sp>
          </p:grpSp>
          <p:grpSp>
            <p:nvGrpSpPr>
              <p:cNvPr id="13" name="Group 12"/>
              <p:cNvGrpSpPr/>
              <p:nvPr/>
            </p:nvGrpSpPr>
            <p:grpSpPr>
              <a:xfrm>
                <a:off x="3563038" y="3857586"/>
                <a:ext cx="908550" cy="2190811"/>
                <a:chOff x="3563038" y="3857586"/>
                <a:chExt cx="908550" cy="2190811"/>
              </a:xfrm>
            </p:grpSpPr>
            <p:sp>
              <p:nvSpPr>
                <p:cNvPr id="21" name="Oval 20"/>
                <p:cNvSpPr/>
                <p:nvPr/>
              </p:nvSpPr>
              <p:spPr>
                <a:xfrm rot="17400000" flipH="1">
                  <a:off x="2921907" y="4498717"/>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2" name="TextBox 21"/>
                <p:cNvSpPr txBox="1"/>
                <p:nvPr/>
              </p:nvSpPr>
              <p:spPr>
                <a:xfrm rot="17511420">
                  <a:off x="3089994" y="4717521"/>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Communication and information</a:t>
                  </a:r>
                </a:p>
              </p:txBody>
            </p:sp>
          </p:grpSp>
          <p:grpSp>
            <p:nvGrpSpPr>
              <p:cNvPr id="14" name="Group 13"/>
              <p:cNvGrpSpPr/>
              <p:nvPr/>
            </p:nvGrpSpPr>
            <p:grpSpPr>
              <a:xfrm>
                <a:off x="2006745" y="3660127"/>
                <a:ext cx="2190811" cy="908550"/>
                <a:chOff x="2006745" y="3660127"/>
                <a:chExt cx="2190811" cy="908550"/>
              </a:xfrm>
            </p:grpSpPr>
            <p:sp>
              <p:nvSpPr>
                <p:cNvPr id="19" name="Oval 18"/>
                <p:cNvSpPr/>
                <p:nvPr/>
              </p:nvSpPr>
              <p:spPr>
                <a:xfrm rot="9300000" flipH="1">
                  <a:off x="2006745" y="3660127"/>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20" name="TextBox 19"/>
                <p:cNvSpPr txBox="1"/>
                <p:nvPr/>
              </p:nvSpPr>
              <p:spPr>
                <a:xfrm rot="20167534">
                  <a:off x="2125088" y="3833605"/>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4A3207"/>
                      </a:solidFill>
                      <a:effectLst/>
                      <a:uLnTx/>
                      <a:uFillTx/>
                    </a:rPr>
                    <a:t>Community support and health services</a:t>
                  </a:r>
                </a:p>
              </p:txBody>
            </p:sp>
          </p:grpSp>
          <p:grpSp>
            <p:nvGrpSpPr>
              <p:cNvPr id="15" name="Group 14"/>
              <p:cNvGrpSpPr/>
              <p:nvPr/>
            </p:nvGrpSpPr>
            <p:grpSpPr>
              <a:xfrm>
                <a:off x="5000587" y="3529413"/>
                <a:ext cx="2190811" cy="908550"/>
                <a:chOff x="5000587" y="3529413"/>
                <a:chExt cx="2190811" cy="908550"/>
              </a:xfrm>
            </p:grpSpPr>
            <p:sp>
              <p:nvSpPr>
                <p:cNvPr id="17" name="Oval 16"/>
                <p:cNvSpPr/>
                <p:nvPr/>
              </p:nvSpPr>
              <p:spPr>
                <a:xfrm rot="12000000" flipH="1">
                  <a:off x="5000587" y="3529413"/>
                  <a:ext cx="2190811" cy="908550"/>
                </a:xfrm>
                <a:prstGeom prst="ellipse">
                  <a:avLst/>
                </a:prstGeom>
                <a:solidFill>
                  <a:srgbClr val="F6BB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id-ID" sz="1800" b="0" i="0" u="none" strike="noStrike" kern="0" cap="none" spc="0" normalizeH="0" baseline="0" noProof="0">
                    <a:ln>
                      <a:noFill/>
                    </a:ln>
                    <a:solidFill>
                      <a:prstClr val="white"/>
                    </a:solidFill>
                    <a:effectLst/>
                    <a:uLnTx/>
                    <a:uFillTx/>
                  </a:endParaRPr>
                </a:p>
              </p:txBody>
            </p:sp>
            <p:sp>
              <p:nvSpPr>
                <p:cNvPr id="18" name="TextBox 17"/>
                <p:cNvSpPr txBox="1"/>
                <p:nvPr/>
              </p:nvSpPr>
              <p:spPr>
                <a:xfrm rot="1187885">
                  <a:off x="5175647" y="3718015"/>
                  <a:ext cx="1893775" cy="584775"/>
                </a:xfrm>
                <a:prstGeom prst="rect">
                  <a:avLst/>
                </a:prstGeom>
                <a:noFill/>
              </p:spPr>
              <p:txBody>
                <a:bodyPr wrap="square" rtlCol="0">
                  <a:spAutoFit/>
                </a:bodyPr>
                <a:lstStyle>
                  <a:defPPr>
                    <a:defRPr lang="id-ID"/>
                  </a:defPPr>
                  <a:lvl1pPr algn="ctr">
                    <a:defRPr sz="1600" b="1">
                      <a:solidFill>
                        <a:schemeClr val="bg1">
                          <a:lumMod val="85000"/>
                        </a:schemeClr>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d-ID" sz="1600" b="1" i="0" u="none" strike="noStrike" kern="0" cap="none" spc="0" normalizeH="0" baseline="0" noProof="0" dirty="0">
                      <a:ln>
                        <a:noFill/>
                      </a:ln>
                      <a:solidFill>
                        <a:srgbClr val="4A3207"/>
                      </a:solidFill>
                      <a:effectLst/>
                      <a:uLnTx/>
                      <a:uFillTx/>
                    </a:rPr>
                    <a:t>Respect and social inclusion</a:t>
                  </a:r>
                </a:p>
              </p:txBody>
            </p:sp>
          </p:grpSp>
          <p:sp>
            <p:nvSpPr>
              <p:cNvPr id="16" name="Oval 15"/>
              <p:cNvSpPr/>
              <p:nvPr/>
            </p:nvSpPr>
            <p:spPr>
              <a:xfrm>
                <a:off x="3852716" y="2667091"/>
                <a:ext cx="1523817" cy="1523817"/>
              </a:xfrm>
              <a:prstGeom prst="ellipse">
                <a:avLst/>
              </a:prstGeom>
              <a:solidFill>
                <a:srgbClr val="B78B41"/>
              </a:solidFill>
              <a:ln w="25400" cap="flat" cmpd="sng" algn="ctr">
                <a:noFill/>
                <a:prstDash val="solid"/>
              </a:ln>
              <a:effectLst/>
            </p:spPr>
            <p:txBody>
              <a:bodyPr lIns="72000" tIns="36000" rIns="72000" bIns="36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700" b="1" kern="0" dirty="0">
                    <a:solidFill>
                      <a:prstClr val="white"/>
                    </a:solidFill>
                  </a:rPr>
                  <a:t>Age Friendly Braintree</a:t>
                </a:r>
                <a:endParaRPr kumimoji="0" lang="id-ID" sz="1700" b="1" i="0" u="none" strike="noStrike" kern="0" cap="none" spc="0" normalizeH="0" baseline="0" noProof="0" dirty="0">
                  <a:ln>
                    <a:noFill/>
                  </a:ln>
                  <a:solidFill>
                    <a:prstClr val="white"/>
                  </a:solidFill>
                  <a:effectLst/>
                  <a:uLnTx/>
                  <a:uFillTx/>
                </a:endParaRPr>
              </a:p>
            </p:txBody>
          </p:sp>
        </p:grpSp>
      </p:grpSp>
      <p:sp>
        <p:nvSpPr>
          <p:cNvPr id="33" name="TextBox 32"/>
          <p:cNvSpPr txBox="1"/>
          <p:nvPr/>
        </p:nvSpPr>
        <p:spPr>
          <a:xfrm>
            <a:off x="6000262" y="1568650"/>
            <a:ext cx="2381737" cy="4247317"/>
          </a:xfrm>
          <a:prstGeom prst="rect">
            <a:avLst/>
          </a:prstGeom>
          <a:solidFill>
            <a:schemeClr val="bg1"/>
          </a:solidFill>
        </p:spPr>
        <p:txBody>
          <a:bodyPr wrap="square" rtlCol="0" anchor="t">
            <a:spAutoFit/>
          </a:bodyPr>
          <a:lstStyle/>
          <a:p>
            <a:r>
              <a:rPr lang="en-US" dirty="0"/>
              <a:t>MA is an Age Friendly State</a:t>
            </a:r>
          </a:p>
          <a:p>
            <a:endParaRPr lang="en-US" dirty="0">
              <a:cs typeface="Calibri"/>
            </a:endParaRPr>
          </a:p>
          <a:p>
            <a:r>
              <a:rPr lang="en-US" dirty="0">
                <a:cs typeface="Calibri"/>
              </a:rPr>
              <a:t>Availability of Adult Day services</a:t>
            </a:r>
          </a:p>
          <a:p>
            <a:endParaRPr lang="en-US" dirty="0">
              <a:cs typeface="Calibri"/>
            </a:endParaRPr>
          </a:p>
          <a:p>
            <a:r>
              <a:rPr lang="en-US" dirty="0">
                <a:cs typeface="Calibri"/>
              </a:rPr>
              <a:t>Open Space and Recreation Plan (2018</a:t>
            </a:r>
          </a:p>
          <a:p>
            <a:endParaRPr lang="en-US" dirty="0"/>
          </a:p>
          <a:p>
            <a:r>
              <a:rPr lang="en-US" dirty="0"/>
              <a:t>Complete Street Initiative (2017)</a:t>
            </a:r>
          </a:p>
          <a:p>
            <a:endParaRPr lang="en-US" dirty="0">
              <a:cs typeface="Calibri"/>
            </a:endParaRPr>
          </a:p>
          <a:p>
            <a:r>
              <a:rPr lang="en-US" dirty="0">
                <a:cs typeface="Calibri"/>
              </a:rPr>
              <a:t>Property tax work-off program for older residents</a:t>
            </a:r>
          </a:p>
        </p:txBody>
      </p:sp>
    </p:spTree>
    <p:extLst>
      <p:ext uri="{BB962C8B-B14F-4D97-AF65-F5344CB8AC3E}">
        <p14:creationId xmlns:p14="http://schemas.microsoft.com/office/powerpoint/2010/main" val="87869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1024"/>
          </a:xfrm>
        </p:spPr>
        <p:txBody>
          <a:bodyPr/>
          <a:lstStyle/>
          <a:p>
            <a:r>
              <a:rPr lang="en-US" sz="2800" b="1" dirty="0"/>
              <a:t>Braintree’s 60+ population and projections to 2030</a:t>
            </a:r>
          </a:p>
        </p:txBody>
      </p:sp>
      <p:sp>
        <p:nvSpPr>
          <p:cNvPr id="5" name="Rectangle 2">
            <a:extLst>
              <a:ext uri="{FF2B5EF4-FFF2-40B4-BE49-F238E27FC236}">
                <a16:creationId xmlns:a16="http://schemas.microsoft.com/office/drawing/2014/main" id="{39945CD2-8568-B846-86FC-4246263456DF}"/>
              </a:ext>
            </a:extLst>
          </p:cNvPr>
          <p:cNvSpPr>
            <a:spLocks noChangeArrowheads="1"/>
          </p:cNvSpPr>
          <p:nvPr/>
        </p:nvSpPr>
        <p:spPr bwMode="auto">
          <a:xfrm>
            <a:off x="-1" y="-2057400"/>
            <a:ext cx="115765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Chart 5">
            <a:extLst>
              <a:ext uri="{FF2B5EF4-FFF2-40B4-BE49-F238E27FC236}">
                <a16:creationId xmlns:a16="http://schemas.microsoft.com/office/drawing/2014/main" id="{6797E433-EB50-3D45-9F8A-227032799423}"/>
              </a:ext>
            </a:extLst>
          </p:cNvPr>
          <p:cNvGraphicFramePr/>
          <p:nvPr/>
        </p:nvGraphicFramePr>
        <p:xfrm>
          <a:off x="457200" y="1025662"/>
          <a:ext cx="8229600" cy="522273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4B9EC091-154D-3A4F-9BFA-16F9472D320B}"/>
              </a:ext>
            </a:extLst>
          </p:cNvPr>
          <p:cNvSpPr txBox="1"/>
          <p:nvPr/>
        </p:nvSpPr>
        <p:spPr>
          <a:xfrm>
            <a:off x="457200" y="6428601"/>
            <a:ext cx="8001000" cy="276999"/>
          </a:xfrm>
          <a:prstGeom prst="rect">
            <a:avLst/>
          </a:prstGeom>
          <a:noFill/>
        </p:spPr>
        <p:txBody>
          <a:bodyPr wrap="square" rtlCol="0">
            <a:spAutoFit/>
          </a:bodyPr>
          <a:lstStyle/>
          <a:p>
            <a:pPr lvl="0" eaLnBrk="0" fontAlgn="base" hangingPunct="0">
              <a:spcBef>
                <a:spcPct val="0"/>
              </a:spcBef>
              <a:spcAft>
                <a:spcPct val="0"/>
              </a:spcAft>
            </a:pPr>
            <a:r>
              <a:rPr lang="en-US" altLang="en-US" sz="1200" i="1" dirty="0">
                <a:latin typeface="Calibri" panose="020F0502020204030204" pitchFamily="34" charset="0"/>
                <a:ea typeface="Times New Roman" panose="02020603050405020304" pitchFamily="18" charset="0"/>
                <a:cs typeface="Calibri" panose="020F0502020204030204" pitchFamily="34" charset="0"/>
              </a:rPr>
              <a:t>Source: Population figures compiled using  2010 U.S. Census, and projections from MAPC and the Donahue Institute. </a:t>
            </a:r>
            <a:endParaRPr lang="en-US" altLang="en-US" sz="1200" dirty="0"/>
          </a:p>
        </p:txBody>
      </p:sp>
    </p:spTree>
    <p:extLst>
      <p:ext uri="{BB962C8B-B14F-4D97-AF65-F5344CB8AC3E}">
        <p14:creationId xmlns:p14="http://schemas.microsoft.com/office/powerpoint/2010/main" val="3106894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733800"/>
            <a:ext cx="7507287" cy="1362075"/>
          </a:xfrm>
        </p:spPr>
        <p:txBody>
          <a:bodyPr/>
          <a:lstStyle/>
          <a:p>
            <a:pPr>
              <a:defRPr/>
            </a:pPr>
            <a:r>
              <a:rPr lang="en-US" dirty="0">
                <a:latin typeface="Arial" panose="020B0604020202020204" pitchFamily="34" charset="0"/>
                <a:cs typeface="Arial" panose="020B0604020202020204" pitchFamily="34" charset="0"/>
              </a:rPr>
              <a:t>What we heard…</a:t>
            </a:r>
          </a:p>
        </p:txBody>
      </p:sp>
    </p:spTree>
    <p:extLst>
      <p:ext uri="{BB962C8B-B14F-4D97-AF65-F5344CB8AC3E}">
        <p14:creationId xmlns:p14="http://schemas.microsoft.com/office/powerpoint/2010/main" val="776703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Conversations</a:t>
            </a:r>
          </a:p>
        </p:txBody>
      </p:sp>
      <p:sp>
        <p:nvSpPr>
          <p:cNvPr id="4" name="Content Placeholder 3"/>
          <p:cNvSpPr>
            <a:spLocks noGrp="1"/>
          </p:cNvSpPr>
          <p:nvPr>
            <p:ph idx="1"/>
          </p:nvPr>
        </p:nvSpPr>
        <p:spPr/>
        <p:txBody>
          <a:bodyPr/>
          <a:lstStyle/>
          <a:p>
            <a:r>
              <a:rPr lang="en-US" dirty="0"/>
              <a:t>We facilitated community conversations in each of the 7 communities in the “metro Quincy area”</a:t>
            </a:r>
          </a:p>
          <a:p>
            <a:pPr lvl="2"/>
            <a:r>
              <a:rPr lang="en-US" dirty="0"/>
              <a:t>Randolph</a:t>
            </a:r>
          </a:p>
          <a:p>
            <a:pPr lvl="2"/>
            <a:r>
              <a:rPr lang="en-US" dirty="0"/>
              <a:t>Weymouth</a:t>
            </a:r>
          </a:p>
          <a:p>
            <a:pPr lvl="2"/>
            <a:r>
              <a:rPr lang="en-US" dirty="0"/>
              <a:t>Quincy</a:t>
            </a:r>
          </a:p>
          <a:p>
            <a:pPr lvl="2"/>
            <a:r>
              <a:rPr lang="en-US" dirty="0"/>
              <a:t>Braintree</a:t>
            </a:r>
          </a:p>
          <a:p>
            <a:pPr lvl="2"/>
            <a:r>
              <a:rPr lang="en-US" dirty="0"/>
              <a:t>Milton	</a:t>
            </a:r>
          </a:p>
          <a:p>
            <a:pPr lvl="2"/>
            <a:r>
              <a:rPr lang="en-US" dirty="0"/>
              <a:t>Hull</a:t>
            </a:r>
          </a:p>
          <a:p>
            <a:pPr lvl="2"/>
            <a:r>
              <a:rPr lang="en-US" dirty="0"/>
              <a:t>Hingham</a:t>
            </a:r>
          </a:p>
          <a:p>
            <a:endParaRPr lang="en-US" dirty="0"/>
          </a:p>
          <a:p>
            <a:r>
              <a:rPr lang="en-US" dirty="0"/>
              <a:t>We facilitated 1 community conversations in Braintree</a:t>
            </a:r>
          </a:p>
          <a:p>
            <a:pPr lvl="1"/>
            <a:r>
              <a:rPr lang="en-US" dirty="0"/>
              <a:t>~ 27 attendees in total</a:t>
            </a:r>
          </a:p>
        </p:txBody>
      </p:sp>
      <p:sp>
        <p:nvSpPr>
          <p:cNvPr id="3" name="Slide Number Placeholder 2"/>
          <p:cNvSpPr>
            <a:spLocks noGrp="1"/>
          </p:cNvSpPr>
          <p:nvPr>
            <p:ph type="sldNum" sz="quarter" idx="4294967295"/>
          </p:nvPr>
        </p:nvSpPr>
        <p:spPr>
          <a:xfrm>
            <a:off x="7010400" y="6356350"/>
            <a:ext cx="2133600" cy="365125"/>
          </a:xfrm>
          <a:prstGeom prst="rect">
            <a:avLst/>
          </a:prstGeom>
        </p:spPr>
        <p:txBody>
          <a:bodyPr/>
          <a:lstStyle/>
          <a:p>
            <a:pPr>
              <a:defRPr/>
            </a:pPr>
            <a:fld id="{E8362075-1955-40A9-9741-A2C5F4D04221}" type="slidenum">
              <a:rPr lang="en-US" smtClean="0"/>
              <a:pPr>
                <a:defRPr/>
              </a:pPr>
              <a:t>6</a:t>
            </a:fld>
            <a:endParaRPr lang="en-US"/>
          </a:p>
        </p:txBody>
      </p:sp>
    </p:spTree>
    <p:extLst>
      <p:ext uri="{BB962C8B-B14F-4D97-AF65-F5344CB8AC3E}">
        <p14:creationId xmlns:p14="http://schemas.microsoft.com/office/powerpoint/2010/main" val="1748272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9232" y="228600"/>
            <a:ext cx="8229600" cy="3200400"/>
          </a:xfrm>
        </p:spPr>
        <p:txBody>
          <a:bodyPr>
            <a:normAutofit/>
          </a:bodyPr>
          <a:lstStyle/>
          <a:p>
            <a:br>
              <a:rPr lang="en-US" sz="4400" i="1" dirty="0"/>
            </a:br>
            <a:endParaRPr lang="en-US" sz="4400" i="1" dirty="0"/>
          </a:p>
        </p:txBody>
      </p:sp>
      <p:sp>
        <p:nvSpPr>
          <p:cNvPr id="3" name="Slide Number Placeholder 2"/>
          <p:cNvSpPr>
            <a:spLocks noGrp="1"/>
          </p:cNvSpPr>
          <p:nvPr>
            <p:ph type="sldNum" sz="quarter" idx="4294967295"/>
          </p:nvPr>
        </p:nvSpPr>
        <p:spPr>
          <a:xfrm>
            <a:off x="6553200" y="6356350"/>
            <a:ext cx="2133600" cy="365125"/>
          </a:xfrm>
          <a:prstGeom prst="rect">
            <a:avLst/>
          </a:prstGeom>
        </p:spPr>
        <p:txBody>
          <a:bodyPr/>
          <a:lstStyle/>
          <a:p>
            <a:pPr>
              <a:defRPr/>
            </a:pPr>
            <a:fld id="{E8362075-1955-40A9-9741-A2C5F4D04221}" type="slidenum">
              <a:rPr lang="en-US" smtClean="0"/>
              <a:pPr>
                <a:defRPr/>
              </a:pPr>
              <a:t>7</a:t>
            </a:fld>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7402807"/>
              </p:ext>
            </p:extLst>
          </p:nvPr>
        </p:nvGraphicFramePr>
        <p:xfrm>
          <a:off x="304800" y="239486"/>
          <a:ext cx="7764243" cy="5394960"/>
        </p:xfrm>
        <a:graphic>
          <a:graphicData uri="http://schemas.openxmlformats.org/drawingml/2006/table">
            <a:tbl>
              <a:tblPr firstRow="1" bandRow="1">
                <a:tableStyleId>{5C22544A-7EE6-4342-B048-85BDC9FD1C3A}</a:tableStyleId>
              </a:tblPr>
              <a:tblGrid>
                <a:gridCol w="1797363">
                  <a:extLst>
                    <a:ext uri="{9D8B030D-6E8A-4147-A177-3AD203B41FA5}">
                      <a16:colId xmlns:a16="http://schemas.microsoft.com/office/drawing/2014/main" val="1034622425"/>
                    </a:ext>
                  </a:extLst>
                </a:gridCol>
                <a:gridCol w="5966880">
                  <a:extLst>
                    <a:ext uri="{9D8B030D-6E8A-4147-A177-3AD203B41FA5}">
                      <a16:colId xmlns:a16="http://schemas.microsoft.com/office/drawing/2014/main" val="3249955245"/>
                    </a:ext>
                  </a:extLst>
                </a:gridCol>
              </a:tblGrid>
              <a:tr h="731520">
                <a:tc gridSpan="2">
                  <a:txBody>
                    <a:bodyPr/>
                    <a:lstStyle/>
                    <a:p>
                      <a:pPr algn="ctr"/>
                      <a:r>
                        <a:rPr lang="en-US" dirty="0"/>
                        <a:t> Barriers to </a:t>
                      </a:r>
                      <a:r>
                        <a:rPr lang="en-US" baseline="0" dirty="0"/>
                        <a:t>Accessibility in Braintree</a:t>
                      </a:r>
                      <a:endParaRPr lang="en-US" dirty="0"/>
                    </a:p>
                  </a:txBody>
                  <a:tcPr>
                    <a:solidFill>
                      <a:srgbClr val="002060"/>
                    </a:solidFill>
                  </a:tcPr>
                </a:tc>
                <a:tc hMerge="1">
                  <a:txBody>
                    <a:bodyPr/>
                    <a:lstStyle/>
                    <a:p>
                      <a:endParaRPr lang="en-US" dirty="0"/>
                    </a:p>
                  </a:txBody>
                  <a:tcPr>
                    <a:solidFill>
                      <a:srgbClr val="002060"/>
                    </a:solidFill>
                  </a:tcPr>
                </a:tc>
                <a:extLst>
                  <a:ext uri="{0D108BD9-81ED-4DB2-BD59-A6C34878D82A}">
                    <a16:rowId xmlns:a16="http://schemas.microsoft.com/office/drawing/2014/main" val="434154881"/>
                  </a:ext>
                </a:extLst>
              </a:tr>
              <a:tr h="11473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baseline="0" dirty="0"/>
                        <a:t>Transportation</a:t>
                      </a:r>
                      <a:endParaRPr lang="en-US" b="1" u="sng" dirty="0"/>
                    </a:p>
                    <a:p>
                      <a:pPr algn="ctr"/>
                      <a:endParaRPr lang="en-US" sz="1800" b="1" i="0" u="sng" baseline="0" dirty="0">
                        <a:solidFill>
                          <a:srgbClr val="000000"/>
                        </a:solidFill>
                        <a:effectLst/>
                        <a:latin typeface="Calibri" panose="020F0502020204030204" pitchFamily="34" charset="0"/>
                      </a:endParaRPr>
                    </a:p>
                  </a:txBody>
                  <a:tcPr/>
                </a:tc>
                <a:tc>
                  <a:txBody>
                    <a:bodyPr/>
                    <a:lstStyle/>
                    <a:p>
                      <a:pPr marL="285750" indent="-285750">
                        <a:buFont typeface="Arial" panose="020B0604020202020204" pitchFamily="34" charset="0"/>
                        <a:buChar char="•"/>
                      </a:pPr>
                      <a:r>
                        <a:rPr lang="en-US" sz="1800" b="0" i="0" dirty="0">
                          <a:solidFill>
                            <a:srgbClr val="000000"/>
                          </a:solidFill>
                          <a:effectLst/>
                          <a:latin typeface="Calibri" panose="020F0502020204030204" pitchFamily="34" charset="0"/>
                        </a:rPr>
                        <a:t>Demand for Senior Center Transportation exceeds capacity</a:t>
                      </a:r>
                    </a:p>
                    <a:p>
                      <a:pPr marL="285750" indent="-285750">
                        <a:buFont typeface="Arial" panose="020B0604020202020204" pitchFamily="34" charset="0"/>
                        <a:buChar char="•"/>
                      </a:pPr>
                      <a:r>
                        <a:rPr lang="en-US" sz="1800" b="0" i="0" dirty="0">
                          <a:solidFill>
                            <a:srgbClr val="000000"/>
                          </a:solidFill>
                          <a:effectLst/>
                          <a:latin typeface="Calibri" panose="020F0502020204030204" pitchFamily="34" charset="0"/>
                        </a:rPr>
                        <a:t>Limited affordable transportation for non-essential travel</a:t>
                      </a:r>
                    </a:p>
                    <a:p>
                      <a:pPr marL="285750" indent="-285750">
                        <a:buFont typeface="Arial" panose="020B0604020202020204" pitchFamily="34" charset="0"/>
                        <a:buChar char="•"/>
                      </a:pPr>
                      <a:r>
                        <a:rPr lang="en-US" sz="1800" b="0" i="0" dirty="0">
                          <a:solidFill>
                            <a:srgbClr val="000000"/>
                          </a:solidFill>
                          <a:effectLst/>
                          <a:latin typeface="Calibri" panose="020F0502020204030204" pitchFamily="34" charset="0"/>
                        </a:rPr>
                        <a:t>Bus stops lack seating and shelter</a:t>
                      </a:r>
                    </a:p>
                    <a:p>
                      <a:pPr marL="285750" indent="-285750">
                        <a:buFont typeface="Arial" panose="020B0604020202020204" pitchFamily="34" charset="0"/>
                        <a:buChar char="•"/>
                      </a:pPr>
                      <a:r>
                        <a:rPr lang="en-US" sz="1800" b="0" i="0" dirty="0">
                          <a:solidFill>
                            <a:srgbClr val="000000"/>
                          </a:solidFill>
                          <a:effectLst/>
                          <a:latin typeface="Calibri" panose="020F0502020204030204" pitchFamily="34" charset="0"/>
                        </a:rPr>
                        <a:t>Senior Center parking limited</a:t>
                      </a:r>
                    </a:p>
                    <a:p>
                      <a:pPr marL="285750" lvl="0" indent="-285750">
                        <a:buFont typeface="Arial" panose="020B0604020202020204" pitchFamily="34" charset="0"/>
                        <a:buChar char="•"/>
                      </a:pPr>
                      <a:r>
                        <a:rPr lang="en-US" sz="1800" b="0" i="0" u="none" strike="noStrike" noProof="0" dirty="0">
                          <a:solidFill>
                            <a:srgbClr val="000000"/>
                          </a:solidFill>
                          <a:effectLst/>
                          <a:latin typeface="Calibri"/>
                        </a:rPr>
                        <a:t>Transportation limitations impact social engagement</a:t>
                      </a:r>
                      <a:endParaRPr lang="en-US" sz="1800" b="0" i="0" u="none" strike="noStrike" noProof="0" dirty="0">
                        <a:effectLst/>
                      </a:endParaRPr>
                    </a:p>
                  </a:txBody>
                  <a:tcPr/>
                </a:tc>
                <a:extLst>
                  <a:ext uri="{0D108BD9-81ED-4DB2-BD59-A6C34878D82A}">
                    <a16:rowId xmlns:a16="http://schemas.microsoft.com/office/drawing/2014/main" val="1653462234"/>
                  </a:ext>
                </a:extLst>
              </a:tr>
              <a:tr h="1147395">
                <a:tc>
                  <a:txBody>
                    <a:bodyPr/>
                    <a:lstStyle/>
                    <a:p>
                      <a:pPr lvl="0" algn="ctr">
                        <a:buNone/>
                      </a:pPr>
                      <a:r>
                        <a:rPr lang="en-US" sz="1800" b="1" i="0" u="sng" baseline="0" dirty="0">
                          <a:solidFill>
                            <a:srgbClr val="000000"/>
                          </a:solidFill>
                          <a:effectLst/>
                          <a:latin typeface="Calibri"/>
                        </a:rPr>
                        <a:t>Pedestrian Safety &amp; Buildings</a:t>
                      </a:r>
                    </a:p>
                  </a:txBody>
                  <a:tcPr/>
                </a:tc>
                <a:tc>
                  <a:txBody>
                    <a:bodyPr/>
                    <a:lstStyle/>
                    <a:p>
                      <a:pPr marL="285750" marR="0" lvl="0" indent="-285750" algn="l">
                        <a:lnSpc>
                          <a:spcPct val="100000"/>
                        </a:lnSpc>
                        <a:spcBef>
                          <a:spcPts val="0"/>
                        </a:spcBef>
                        <a:spcAft>
                          <a:spcPts val="0"/>
                        </a:spcAft>
                        <a:buFont typeface="Arial,Sans-Serif"/>
                        <a:buChar char="•"/>
                      </a:pPr>
                      <a:r>
                        <a:rPr lang="en-US" sz="1800" b="0" i="0" u="none" strike="noStrike" noProof="0" dirty="0">
                          <a:solidFill>
                            <a:srgbClr val="000000"/>
                          </a:solidFill>
                          <a:effectLst/>
                          <a:latin typeface="Calibri"/>
                        </a:rPr>
                        <a:t>Physical barrier between MBTA and senior center and retail locations.</a:t>
                      </a:r>
                      <a:endParaRPr lang="en-US" sz="1800" b="0" i="0" u="none" strike="noStrike" noProof="0" dirty="0">
                        <a:effectLst/>
                      </a:endParaRPr>
                    </a:p>
                    <a:p>
                      <a:pPr marL="285750" marR="0" lvl="0" indent="-285750" algn="l">
                        <a:lnSpc>
                          <a:spcPct val="100000"/>
                        </a:lnSpc>
                        <a:spcBef>
                          <a:spcPts val="0"/>
                        </a:spcBef>
                        <a:spcAft>
                          <a:spcPts val="0"/>
                        </a:spcAft>
                        <a:buFont typeface="Arial,Sans-Serif"/>
                        <a:buChar char="•"/>
                      </a:pPr>
                      <a:r>
                        <a:rPr lang="en-US" sz="1800" b="0" i="0" u="none" strike="noStrike" noProof="0" dirty="0">
                          <a:solidFill>
                            <a:srgbClr val="000000"/>
                          </a:solidFill>
                          <a:effectLst/>
                          <a:latin typeface="Calibri"/>
                        </a:rPr>
                        <a:t>Town square areas are not connected</a:t>
                      </a:r>
                    </a:p>
                    <a:p>
                      <a:pPr marL="285750" marR="0" lvl="0" indent="-285750" algn="l">
                        <a:lnSpc>
                          <a:spcPct val="100000"/>
                        </a:lnSpc>
                        <a:spcBef>
                          <a:spcPts val="0"/>
                        </a:spcBef>
                        <a:spcAft>
                          <a:spcPts val="0"/>
                        </a:spcAft>
                        <a:buFont typeface="Arial,Sans-Serif"/>
                        <a:buChar char="•"/>
                      </a:pPr>
                      <a:r>
                        <a:rPr lang="en-US" sz="1800" b="0" i="0" u="none" strike="noStrike" noProof="0" dirty="0">
                          <a:solidFill>
                            <a:srgbClr val="000000"/>
                          </a:solidFill>
                          <a:effectLst/>
                          <a:latin typeface="Calibri"/>
                        </a:rPr>
                        <a:t>Of high priority, more buffered walking routes, and connectivity across town is needed</a:t>
                      </a:r>
                    </a:p>
                  </a:txBody>
                  <a:tcPr/>
                </a:tc>
                <a:extLst>
                  <a:ext uri="{0D108BD9-81ED-4DB2-BD59-A6C34878D82A}">
                    <a16:rowId xmlns:a16="http://schemas.microsoft.com/office/drawing/2014/main" val="4243276836"/>
                  </a:ext>
                </a:extLst>
              </a:tr>
              <a:tr h="496196">
                <a:tc>
                  <a:txBody>
                    <a:bodyPr/>
                    <a:lstStyle/>
                    <a:p>
                      <a:pPr algn="ctr"/>
                      <a:r>
                        <a:rPr lang="en-US" b="1" u="sng" dirty="0"/>
                        <a:t>Communication</a:t>
                      </a:r>
                    </a:p>
                  </a:txBody>
                  <a:tcPr/>
                </a:tc>
                <a:tc>
                  <a:txBody>
                    <a:bodyPr/>
                    <a:lstStyle/>
                    <a:p>
                      <a:pPr marL="285750" marR="0" lvl="0" indent="-285750" algn="l" rtl="0" eaLnBrk="1" fontAlgn="auto" latinLnBrk="0" hangingPunct="1">
                        <a:lnSpc>
                          <a:spcPct val="100000"/>
                        </a:lnSpc>
                        <a:spcBef>
                          <a:spcPts val="0"/>
                        </a:spcBef>
                        <a:spcAft>
                          <a:spcPts val="0"/>
                        </a:spcAft>
                        <a:buFont typeface="Arial" panose="020B0604020202020204" pitchFamily="34" charset="0"/>
                        <a:buChar char="•"/>
                      </a:pPr>
                      <a:r>
                        <a:rPr lang="en-US" sz="1800" b="0" i="0" baseline="0" dirty="0">
                          <a:solidFill>
                            <a:srgbClr val="000000"/>
                          </a:solidFill>
                          <a:effectLst/>
                          <a:latin typeface="Calibri"/>
                        </a:rPr>
                        <a:t>Lack of knowledge about the Senior Center and existing transportation options</a:t>
                      </a:r>
                      <a:endParaRPr lang="en-US" sz="1800" b="0" i="0" baseline="0" dirty="0">
                        <a:solidFill>
                          <a:srgbClr val="000000"/>
                        </a:solidFill>
                        <a:effectLst/>
                        <a:latin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baseline="0" dirty="0">
                          <a:solidFill>
                            <a:srgbClr val="000000"/>
                          </a:solidFill>
                          <a:effectLst/>
                          <a:latin typeface="Calibri" panose="020F0502020204030204" pitchFamily="34" charset="0"/>
                        </a:rPr>
                        <a:t>No town television programming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baseline="0" dirty="0">
                          <a:solidFill>
                            <a:srgbClr val="000000"/>
                          </a:solidFill>
                          <a:effectLst/>
                          <a:latin typeface="Calibri" panose="020F0502020204030204" pitchFamily="34" charset="0"/>
                        </a:rPr>
                        <a:t>Information technology divide</a:t>
                      </a:r>
                    </a:p>
                    <a:p>
                      <a:pPr marL="285750" marR="0" lvl="0" indent="-285750" algn="l">
                        <a:lnSpc>
                          <a:spcPct val="100000"/>
                        </a:lnSpc>
                        <a:spcBef>
                          <a:spcPts val="0"/>
                        </a:spcBef>
                        <a:spcAft>
                          <a:spcPts val="0"/>
                        </a:spcAft>
                        <a:buFont typeface="Arial" panose="020B0604020202020204" pitchFamily="34" charset="0"/>
                        <a:buChar char="•"/>
                      </a:pPr>
                      <a:r>
                        <a:rPr lang="en-US" sz="1800" b="0" i="0" u="none" strike="noStrike" baseline="0" noProof="0" dirty="0">
                          <a:solidFill>
                            <a:srgbClr val="000000"/>
                          </a:solidFill>
                          <a:effectLst/>
                          <a:latin typeface="Calibri"/>
                        </a:rPr>
                        <a:t>Limited opportunity for “community stakeholders” to communicate</a:t>
                      </a:r>
                      <a:endParaRPr lang="en-US" sz="1800" b="0" i="0" u="none" strike="noStrike" baseline="0" noProof="0" dirty="0">
                        <a:effectLst/>
                      </a:endParaRPr>
                    </a:p>
                  </a:txBody>
                  <a:tcPr/>
                </a:tc>
                <a:extLst>
                  <a:ext uri="{0D108BD9-81ED-4DB2-BD59-A6C34878D82A}">
                    <a16:rowId xmlns:a16="http://schemas.microsoft.com/office/drawing/2014/main" val="3631195269"/>
                  </a:ext>
                </a:extLst>
              </a:tr>
            </a:tbl>
          </a:graphicData>
        </a:graphic>
      </p:graphicFrame>
    </p:spTree>
    <p:extLst>
      <p:ext uri="{BB962C8B-B14F-4D97-AF65-F5344CB8AC3E}">
        <p14:creationId xmlns:p14="http://schemas.microsoft.com/office/powerpoint/2010/main" val="2101662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8392"/>
            <a:ext cx="8229600" cy="1143000"/>
          </a:xfrm>
        </p:spPr>
        <p:txBody>
          <a:bodyPr/>
          <a:lstStyle/>
          <a:p>
            <a:r>
              <a:rPr lang="en-US" dirty="0"/>
              <a:t>Suggested Action Steps to Address Needs:</a:t>
            </a:r>
          </a:p>
        </p:txBody>
      </p:sp>
      <p:sp>
        <p:nvSpPr>
          <p:cNvPr id="4" name="Content Placeholder 3"/>
          <p:cNvSpPr txBox="1">
            <a:spLocks noGrp="1"/>
          </p:cNvSpPr>
          <p:nvPr>
            <p:ph idx="1"/>
          </p:nvPr>
        </p:nvSpPr>
        <p:spPr>
          <a:xfrm>
            <a:off x="457200" y="1219200"/>
            <a:ext cx="7848600" cy="5016758"/>
          </a:xfrm>
          <a:prstGeom prst="rect">
            <a:avLst/>
          </a:prstGeom>
          <a:noFill/>
        </p:spPr>
        <p:txBody>
          <a:bodyPr wrap="square" rtlCol="0">
            <a:spAutoFit/>
          </a:bodyPr>
          <a:lstStyle/>
          <a:p>
            <a:pPr marL="0" indent="0">
              <a:buNone/>
            </a:pPr>
            <a:endParaRPr lang="en-US" dirty="0"/>
          </a:p>
          <a:p>
            <a:pPr marL="285750" indent="-285750">
              <a:spcBef>
                <a:spcPts val="0"/>
              </a:spcBef>
              <a:spcAft>
                <a:spcPts val="0"/>
              </a:spcAft>
              <a:buFont typeface="Wingdings,Sans-Serif" panose="020B0604020202020204" pitchFamily="34" charset="0"/>
              <a:buChar char="v"/>
            </a:pPr>
            <a:r>
              <a:rPr lang="en-US" dirty="0">
                <a:ea typeface="Arial Unicode MS"/>
                <a:cs typeface="Arial Unicode MS"/>
              </a:rPr>
              <a:t>Prioritize pedestrian improvements and promote walking among older residents</a:t>
            </a:r>
          </a:p>
          <a:p>
            <a:pPr marL="285750" indent="-285750">
              <a:spcBef>
                <a:spcPts val="0"/>
              </a:spcBef>
              <a:spcAft>
                <a:spcPts val="0"/>
              </a:spcAft>
              <a:buFont typeface="Wingdings,Sans-Serif" panose="020B0604020202020204" pitchFamily="34" charset="0"/>
              <a:buChar char="v"/>
            </a:pPr>
            <a:r>
              <a:rPr lang="en-US" dirty="0">
                <a:ea typeface="Arial Unicode MS"/>
                <a:cs typeface="Arial Unicode MS"/>
              </a:rPr>
              <a:t>Brainstorm ways that Braintree Elder Services can be more connected with other community resources to promote their work, </a:t>
            </a:r>
            <a:r>
              <a:rPr lang="en-US" dirty="0" err="1">
                <a:ea typeface="Arial Unicode MS"/>
                <a:cs typeface="Arial Unicode MS"/>
              </a:rPr>
              <a:t>conside</a:t>
            </a:r>
            <a:r>
              <a:rPr lang="en-US" dirty="0">
                <a:ea typeface="Arial Unicode MS"/>
                <a:cs typeface="Arial Unicode MS"/>
              </a:rPr>
              <a:t> capacity needs of the department as population ages</a:t>
            </a:r>
          </a:p>
          <a:p>
            <a:pPr marL="285750" indent="-285750">
              <a:spcBef>
                <a:spcPts val="0"/>
              </a:spcBef>
              <a:spcAft>
                <a:spcPts val="0"/>
              </a:spcAft>
              <a:buFont typeface="Wingdings,Sans-Serif" panose="020B0604020202020204" pitchFamily="34" charset="0"/>
              <a:buChar char="v"/>
            </a:pPr>
            <a:r>
              <a:rPr lang="en-US" dirty="0">
                <a:ea typeface="Arial Unicode MS"/>
                <a:cs typeface="Arial Unicode MS"/>
              </a:rPr>
              <a:t>Brainstorm ways to increase capacity of senior center transportation, including partnerships with on-demand services or volunteer driver programs</a:t>
            </a:r>
          </a:p>
          <a:p>
            <a:pPr marL="285750" indent="-285750">
              <a:spcBef>
                <a:spcPts val="0"/>
              </a:spcBef>
              <a:spcAft>
                <a:spcPts val="0"/>
              </a:spcAft>
              <a:buFont typeface="Wingdings,Sans-Serif" panose="020B0604020202020204" pitchFamily="34" charset="0"/>
              <a:buChar char="v"/>
            </a:pPr>
            <a:r>
              <a:rPr lang="en-US" dirty="0">
                <a:ea typeface="Arial Unicode MS"/>
                <a:cs typeface="Arial Unicode MS"/>
              </a:rPr>
              <a:t>Conduct a “communication audit” as a way of devising more streamlined mechanisms for getting information to community partners and residents</a:t>
            </a:r>
          </a:p>
          <a:p>
            <a:pPr lvl="1">
              <a:spcBef>
                <a:spcPts val="0"/>
              </a:spcBef>
              <a:spcAft>
                <a:spcPts val="0"/>
              </a:spcAft>
              <a:buFont typeface="Wingdings,Sans-Serif" panose="020B0604020202020204" pitchFamily="34" charset="0"/>
              <a:buChar char="v"/>
            </a:pPr>
            <a:r>
              <a:rPr lang="en-US" dirty="0">
                <a:ea typeface="Arial Unicode MS"/>
                <a:cs typeface="Arial Unicode MS"/>
              </a:rPr>
              <a:t>Include systematic review of existing transportation options, make publicly available</a:t>
            </a:r>
          </a:p>
          <a:p>
            <a:pPr marL="285750" indent="-285750">
              <a:spcBef>
                <a:spcPts val="0"/>
              </a:spcBef>
              <a:spcAft>
                <a:spcPts val="0"/>
              </a:spcAft>
              <a:buFont typeface="Wingdings,Sans-Serif" panose="020B0604020202020204" pitchFamily="34" charset="0"/>
              <a:buChar char="v"/>
            </a:pPr>
            <a:r>
              <a:rPr lang="en-US" dirty="0">
                <a:ea typeface="Arial Unicode MS"/>
                <a:cs typeface="Arial Unicode MS"/>
              </a:rPr>
              <a:t>Facilitate a quarterly “community stakeholder” coffee hour</a:t>
            </a: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137950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Next Steps Towards Age-Friendliness:</a:t>
            </a:r>
          </a:p>
        </p:txBody>
      </p:sp>
      <p:sp>
        <p:nvSpPr>
          <p:cNvPr id="3" name="Content Placeholder 2"/>
          <p:cNvSpPr>
            <a:spLocks noGrp="1"/>
          </p:cNvSpPr>
          <p:nvPr>
            <p:ph idx="1"/>
          </p:nvPr>
        </p:nvSpPr>
        <p:spPr/>
        <p:txBody>
          <a:bodyPr/>
          <a:lstStyle/>
          <a:p>
            <a:r>
              <a:rPr lang="en-US" dirty="0"/>
              <a:t>Establish an age friendly steering committee</a:t>
            </a:r>
          </a:p>
          <a:p>
            <a:pPr lvl="1"/>
            <a:r>
              <a:rPr lang="en-US" dirty="0"/>
              <a:t>Engage residents in the process</a:t>
            </a:r>
          </a:p>
          <a:p>
            <a:pPr lvl="1"/>
            <a:endParaRPr lang="en-US" dirty="0"/>
          </a:p>
          <a:p>
            <a:r>
              <a:rPr lang="en-US" dirty="0"/>
              <a:t>Conduct a review of recent planning processes in Braintree to identify existing “age friendly efforts” and incorporate age friendly language where appropriate</a:t>
            </a:r>
          </a:p>
          <a:p>
            <a:endParaRPr lang="en-US" dirty="0"/>
          </a:p>
          <a:p>
            <a:r>
              <a:rPr lang="en-US" dirty="0"/>
              <a:t>Develop a set of priority areas for the Town to move towards its age friendly goals</a:t>
            </a:r>
          </a:p>
          <a:p>
            <a:pPr lvl="1"/>
            <a:r>
              <a:rPr lang="en-US" dirty="0"/>
              <a:t>Involve the steering committee in taking action within those priority areas</a:t>
            </a:r>
          </a:p>
        </p:txBody>
      </p:sp>
    </p:spTree>
    <p:extLst>
      <p:ext uri="{BB962C8B-B14F-4D97-AF65-F5344CB8AC3E}">
        <p14:creationId xmlns:p14="http://schemas.microsoft.com/office/powerpoint/2010/main" val="45352535"/>
      </p:ext>
    </p:extLst>
  </p:cSld>
  <p:clrMapOvr>
    <a:masterClrMapping/>
  </p:clrMapOvr>
</p:sld>
</file>

<file path=ppt/theme/theme1.xml><?xml version="1.0" encoding="utf-8"?>
<a:theme xmlns:a="http://schemas.openxmlformats.org/drawingml/2006/main" name="UMB theme">
  <a:themeElements>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Blank Presentation">
  <a:themeElements>
    <a:clrScheme name="9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9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Blank Presentation">
  <a:themeElements>
    <a:clrScheme name="10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0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Blank Presentation">
  <a:themeElements>
    <a:clrScheme name="1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1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1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UMassBoston-PP-template.ppt-0109">
  <a:themeElements>
    <a:clrScheme name="UMassBoston-PP-template.ppt-01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MassBoston-PP-template.ppt-0109">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UMassBoston-PP-template.ppt-0109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MassBoston-PP-template.ppt-0109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MassBoston-PP-template.ppt-0109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MassBoston-PP-template.ppt-0109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MassBoston-PP-template.ppt-0109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MassBoston-PP-template.ppt-0109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MassBoston-PP-template.ppt-0109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MassBoston-PP-template.ppt-0109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MassBoston-PP-template.ppt-0109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MassBoston-PP-template.ppt-0109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MassBoston-PP-template.ppt-0109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MassBoston-PP-template.ppt-0109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Presentation">
  <a:themeElements>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Blank Presentation">
  <a:themeElements>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4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Blank Presentation">
  <a:themeElements>
    <a:clrScheme name="5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5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Blank Presentation">
  <a:themeElements>
    <a:clrScheme name="6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6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Blank Presentation">
  <a:themeElements>
    <a:clrScheme name="7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7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Blank Presentation">
  <a:themeElements>
    <a:clrScheme name="8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Blank Presentation">
      <a:majorFont>
        <a:latin typeface="Arial Bold"/>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Georgia" pitchFamily="18" charset="0"/>
            <a:ea typeface="ヒラギノ角ゴ Pro W3" pitchFamily="-106" charset="-128"/>
          </a:defRPr>
        </a:defPPr>
      </a:lstStyle>
    </a:lnDef>
  </a:objectDefaults>
  <a:extraClrSchemeLst>
    <a:extraClrScheme>
      <a:clrScheme name="8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45EFA3785FC50438A5CE0467113ADF5" ma:contentTypeVersion="12" ma:contentTypeDescription="Create a new document." ma:contentTypeScope="" ma:versionID="168cd0c61b1cb03dd163b6a8e503f64b">
  <xsd:schema xmlns:xsd="http://www.w3.org/2001/XMLSchema" xmlns:xs="http://www.w3.org/2001/XMLSchema" xmlns:p="http://schemas.microsoft.com/office/2006/metadata/properties" xmlns:ns3="28333d97-f83f-43f0-8e2a-d0a9ba9678ac" xmlns:ns4="6c122e25-6aea-44cb-9533-f337dbfc1912" targetNamespace="http://schemas.microsoft.com/office/2006/metadata/properties" ma:root="true" ma:fieldsID="113eba55aeaaf95b9046ec89d1aa0942" ns3:_="" ns4:_="">
    <xsd:import namespace="28333d97-f83f-43f0-8e2a-d0a9ba9678ac"/>
    <xsd:import namespace="6c122e25-6aea-44cb-9533-f337dbfc191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333d97-f83f-43f0-8e2a-d0a9ba9678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122e25-6aea-44cb-9533-f337dbfc19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8F78F-E402-416E-8ABD-F0593FC58718}">
  <ds:schemaRefs>
    <ds:schemaRef ds:uri="http://schemas.microsoft.com/sharepoint/v3/contenttype/forms"/>
  </ds:schemaRefs>
</ds:datastoreItem>
</file>

<file path=customXml/itemProps2.xml><?xml version="1.0" encoding="utf-8"?>
<ds:datastoreItem xmlns:ds="http://schemas.openxmlformats.org/officeDocument/2006/customXml" ds:itemID="{57CE156B-CF7F-465E-BC50-393963C2AE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333d97-f83f-43f0-8e2a-d0a9ba9678ac"/>
    <ds:schemaRef ds:uri="6c122e25-6aea-44cb-9533-f337dbfc19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69E719-DD71-481C-9BF9-E4FF53410B57}">
  <ds:schemaRefs>
    <ds:schemaRef ds:uri="http://schemas.microsoft.com/office/2006/documentManagement/types"/>
    <ds:schemaRef ds:uri="http://schemas.microsoft.com/office/infopath/2007/PartnerControls"/>
    <ds:schemaRef ds:uri="http://www.w3.org/XML/1998/namespace"/>
    <ds:schemaRef ds:uri="http://purl.org/dc/terms/"/>
    <ds:schemaRef ds:uri="http://schemas.microsoft.com/office/2006/metadata/properties"/>
    <ds:schemaRef ds:uri="28333d97-f83f-43f0-8e2a-d0a9ba9678ac"/>
    <ds:schemaRef ds:uri="http://purl.org/dc/elements/1.1/"/>
    <ds:schemaRef ds:uri="http://schemas.openxmlformats.org/package/2006/metadata/core-properties"/>
    <ds:schemaRef ds:uri="6c122e25-6aea-44cb-9533-f337dbfc191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UMB theme</Template>
  <TotalTime>10878</TotalTime>
  <Words>786</Words>
  <Application>Microsoft Office PowerPoint</Application>
  <PresentationFormat>On-screen Show (4:3)</PresentationFormat>
  <Paragraphs>111</Paragraphs>
  <Slides>10</Slides>
  <Notes>8</Notes>
  <HiddenSlides>0</HiddenSlides>
  <MMClips>0</MMClips>
  <ScaleCrop>false</ScaleCrop>
  <HeadingPairs>
    <vt:vector size="4" baseType="variant">
      <vt:variant>
        <vt:lpstr>Theme</vt:lpstr>
      </vt:variant>
      <vt:variant>
        <vt:i4>13</vt:i4>
      </vt:variant>
      <vt:variant>
        <vt:lpstr>Slide Titles</vt:lpstr>
      </vt:variant>
      <vt:variant>
        <vt:i4>10</vt:i4>
      </vt:variant>
    </vt:vector>
  </HeadingPairs>
  <TitlesOfParts>
    <vt:vector size="23" baseType="lpstr">
      <vt:lpstr>UMB theme</vt:lpstr>
      <vt:lpstr>UMassBoston-PP-template.ppt-0109</vt:lpstr>
      <vt:lpstr>2_Blank Presentation</vt:lpstr>
      <vt:lpstr>3_Blank Presentation</vt:lpstr>
      <vt:lpstr>4_Blank Presentation</vt:lpstr>
      <vt:lpstr>5_Blank Presentation</vt:lpstr>
      <vt:lpstr>6_Blank Presentation</vt:lpstr>
      <vt:lpstr>7_Blank Presentation</vt:lpstr>
      <vt:lpstr>8_Blank Presentation</vt:lpstr>
      <vt:lpstr>9_Blank Presentation</vt:lpstr>
      <vt:lpstr>10_Blank Presentation</vt:lpstr>
      <vt:lpstr>11_Blank Presentation</vt:lpstr>
      <vt:lpstr>Office Theme</vt:lpstr>
      <vt:lpstr>Advancing an Age Friendly Braintree</vt:lpstr>
      <vt:lpstr>Our Collaborative Efforts in the Region</vt:lpstr>
      <vt:lpstr>An Age Friendly Community: existing momentum</vt:lpstr>
      <vt:lpstr>Braintree’s 60+ population and projections to 2030</vt:lpstr>
      <vt:lpstr>What we heard…</vt:lpstr>
      <vt:lpstr>Community Conversations</vt:lpstr>
      <vt:lpstr> </vt:lpstr>
      <vt:lpstr>Suggested Action Steps to Address Needs:</vt:lpstr>
      <vt:lpstr>Possible Next Steps Towards Age-Friendliness: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 distribution for Falmouth and Massachusetts, 2010</dc:title>
  <dc:creator>JMutchler</dc:creator>
  <cp:lastModifiedBy>RMailman</cp:lastModifiedBy>
  <cp:revision>281</cp:revision>
  <cp:lastPrinted>2020-01-13T14:37:34Z</cp:lastPrinted>
  <dcterms:created xsi:type="dcterms:W3CDTF">2013-04-02T20:04:58Z</dcterms:created>
  <dcterms:modified xsi:type="dcterms:W3CDTF">2020-04-08T01:06:00Z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0x010100645EFA3785FC50438A5CE0467113ADF5</vt:lpwstr>
  </property>
</Properties>
</file>