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 id="2147483709" r:id="rId8"/>
    <p:sldMasterId id="2147483721" r:id="rId9"/>
    <p:sldMasterId id="2147483733" r:id="rId10"/>
    <p:sldMasterId id="2147483745" r:id="rId11"/>
    <p:sldMasterId id="2147483757" r:id="rId12"/>
    <p:sldMasterId id="2147483769" r:id="rId13"/>
    <p:sldMasterId id="2147483781" r:id="rId14"/>
    <p:sldMasterId id="2147483793" r:id="rId15"/>
    <p:sldMasterId id="2147483805" r:id="rId16"/>
  </p:sldMasterIdLst>
  <p:notesMasterIdLst>
    <p:notesMasterId r:id="rId27"/>
  </p:notesMasterIdLst>
  <p:handoutMasterIdLst>
    <p:handoutMasterId r:id="rId28"/>
  </p:handoutMasterIdLst>
  <p:sldIdLst>
    <p:sldId id="276" r:id="rId17"/>
    <p:sldId id="330" r:id="rId18"/>
    <p:sldId id="283" r:id="rId19"/>
    <p:sldId id="315" r:id="rId20"/>
    <p:sldId id="286" r:id="rId21"/>
    <p:sldId id="306" r:id="rId22"/>
    <p:sldId id="307" r:id="rId23"/>
    <p:sldId id="340" r:id="rId24"/>
    <p:sldId id="339" r:id="rId25"/>
    <p:sldId id="27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 Coyle" initials="CEC" lastIdx="2" clrIdx="0">
    <p:extLst>
      <p:ext uri="{19B8F6BF-5375-455C-9EA6-DF929625EA0E}">
        <p15:presenceInfo xmlns:p15="http://schemas.microsoft.com/office/powerpoint/2012/main" userId="S-1-5-21-1990142038-1674059633-623647154-62803" providerId="AD"/>
      </p:ext>
    </p:extLst>
  </p:cmAuthor>
  <p:cmAuthor id="2" name="RMailman" initials="MOU" lastIdx="2" clrIdx="1">
    <p:extLst>
      <p:ext uri="{19B8F6BF-5375-455C-9EA6-DF929625EA0E}">
        <p15:presenceInfo xmlns:p15="http://schemas.microsoft.com/office/powerpoint/2012/main" userId="RMai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a:srgbClr val="FF6600"/>
    <a:srgbClr val="9966FF"/>
    <a:srgbClr val="B5994B"/>
    <a:srgbClr val="988F86"/>
    <a:srgbClr val="A33F1F"/>
    <a:srgbClr val="C59217"/>
    <a:srgbClr val="FA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DDCA4-C0C0-4770-90C7-FB80BDACD2B8}" v="4" dt="2020-03-23T13:59:52.632"/>
    <p1510:client id="{461670AA-5102-30CF-BB50-42C13D0F79E7}" v="11" dt="2020-03-19T11:46:21.869"/>
    <p1510:client id="{F8C0150D-F670-9E02-8228-D0E2CF3DC47C}" v="214" dt="2020-04-08T00:32:45.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3"/>
    <p:restoredTop sz="73106" autoAdjust="0"/>
  </p:normalViewPr>
  <p:slideViewPr>
    <p:cSldViewPr>
      <p:cViewPr varScale="1">
        <p:scale>
          <a:sx n="59" d="100"/>
          <a:sy n="59" d="100"/>
        </p:scale>
        <p:origin x="872"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 Target="slides/slide5.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A Rouleau" userId="S::beth.rouleau@umb.edu::1ae6b238-b9e3-43ef-93f7-6bc332a1971e" providerId="AD" clId="Web-{084DDCA4-C0C0-4770-90C7-FB80BDACD2B8}"/>
    <pc:docChg chg="modSld">
      <pc:chgData name="Beth A Rouleau" userId="S::beth.rouleau@umb.edu::1ae6b238-b9e3-43ef-93f7-6bc332a1971e" providerId="AD" clId="Web-{084DDCA4-C0C0-4770-90C7-FB80BDACD2B8}" dt="2020-03-23T13:59:52.319" v="2" actId="20577"/>
      <pc:docMkLst>
        <pc:docMk/>
      </pc:docMkLst>
      <pc:sldChg chg="modSp">
        <pc:chgData name="Beth A Rouleau" userId="S::beth.rouleau@umb.edu::1ae6b238-b9e3-43ef-93f7-6bc332a1971e" providerId="AD" clId="Web-{084DDCA4-C0C0-4770-90C7-FB80BDACD2B8}" dt="2020-03-23T13:59:51.866" v="0" actId="20577"/>
        <pc:sldMkLst>
          <pc:docMk/>
          <pc:sldMk cId="878695170" sldId="283"/>
        </pc:sldMkLst>
        <pc:spChg chg="mod">
          <ac:chgData name="Beth A Rouleau" userId="S::beth.rouleau@umb.edu::1ae6b238-b9e3-43ef-93f7-6bc332a1971e" providerId="AD" clId="Web-{084DDCA4-C0C0-4770-90C7-FB80BDACD2B8}" dt="2020-03-23T13:59:51.866" v="0" actId="20577"/>
          <ac:spMkLst>
            <pc:docMk/>
            <pc:sldMk cId="878695170" sldId="283"/>
            <ac:spMk id="33" creationId="{00000000-0000-0000-0000-000000000000}"/>
          </ac:spMkLst>
        </pc:spChg>
      </pc:sldChg>
    </pc:docChg>
  </pc:docChgLst>
  <pc:docChgLst>
    <pc:chgData name="Caitlin E Coyle" userId="S::caitlin.coyle@umb.edu::cf9de9b0-a6f1-40ad-9ec9-f440f0a873ce" providerId="AD" clId="Web-{461670AA-5102-30CF-BB50-42C13D0F79E7}"/>
    <pc:docChg chg="modSld">
      <pc:chgData name="Caitlin E Coyle" userId="S::caitlin.coyle@umb.edu::cf9de9b0-a6f1-40ad-9ec9-f440f0a873ce" providerId="AD" clId="Web-{461670AA-5102-30CF-BB50-42C13D0F79E7}" dt="2020-03-19T11:46:21.869" v="10" actId="20577"/>
      <pc:docMkLst>
        <pc:docMk/>
      </pc:docMkLst>
      <pc:sldChg chg="modSp delCm">
        <pc:chgData name="Caitlin E Coyle" userId="S::caitlin.coyle@umb.edu::cf9de9b0-a6f1-40ad-9ec9-f440f0a873ce" providerId="AD" clId="Web-{461670AA-5102-30CF-BB50-42C13D0F79E7}" dt="2020-03-19T11:46:21.869" v="9" actId="20577"/>
        <pc:sldMkLst>
          <pc:docMk/>
          <pc:sldMk cId="1137950339" sldId="340"/>
        </pc:sldMkLst>
        <pc:spChg chg="mod">
          <ac:chgData name="Caitlin E Coyle" userId="S::caitlin.coyle@umb.edu::cf9de9b0-a6f1-40ad-9ec9-f440f0a873ce" providerId="AD" clId="Web-{461670AA-5102-30CF-BB50-42C13D0F79E7}" dt="2020-03-19T11:46:21.869" v="9" actId="20577"/>
          <ac:spMkLst>
            <pc:docMk/>
            <pc:sldMk cId="1137950339" sldId="340"/>
            <ac:spMk id="4" creationId="{00000000-0000-0000-0000-000000000000}"/>
          </ac:spMkLst>
        </pc:spChg>
      </pc:sldChg>
    </pc:docChg>
  </pc:docChgLst>
  <pc:docChgLst>
    <pc:chgData name="Caitlin E Coyle" userId="S::caitlin.coyle@umb.edu::cf9de9b0-a6f1-40ad-9ec9-f440f0a873ce" providerId="AD" clId="Web-{F8C0150D-F670-9E02-8228-D0E2CF3DC47C}"/>
    <pc:docChg chg="modSld">
      <pc:chgData name="Caitlin E Coyle" userId="S::caitlin.coyle@umb.edu::cf9de9b0-a6f1-40ad-9ec9-f440f0a873ce" providerId="AD" clId="Web-{F8C0150D-F670-9E02-8228-D0E2CF3DC47C}" dt="2020-04-08T00:32:45.280" v="203" actId="20577"/>
      <pc:docMkLst>
        <pc:docMk/>
      </pc:docMkLst>
      <pc:sldChg chg="modSp">
        <pc:chgData name="Caitlin E Coyle" userId="S::caitlin.coyle@umb.edu::cf9de9b0-a6f1-40ad-9ec9-f440f0a873ce" providerId="AD" clId="Web-{F8C0150D-F670-9E02-8228-D0E2CF3DC47C}" dt="2020-04-08T00:31:54.764" v="117"/>
        <pc:sldMkLst>
          <pc:docMk/>
          <pc:sldMk cId="2101662291" sldId="307"/>
        </pc:sldMkLst>
        <pc:graphicFrameChg chg="mod modGraphic">
          <ac:chgData name="Caitlin E Coyle" userId="S::caitlin.coyle@umb.edu::cf9de9b0-a6f1-40ad-9ec9-f440f0a873ce" providerId="AD" clId="Web-{F8C0150D-F670-9E02-8228-D0E2CF3DC47C}" dt="2020-04-08T00:31:54.764" v="117"/>
          <ac:graphicFrameMkLst>
            <pc:docMk/>
            <pc:sldMk cId="2101662291" sldId="307"/>
            <ac:graphicFrameMk id="4" creationId="{00000000-0000-0000-0000-000000000000}"/>
          </ac:graphicFrameMkLst>
        </pc:graphicFrameChg>
      </pc:sldChg>
      <pc:sldChg chg="modSp">
        <pc:chgData name="Caitlin E Coyle" userId="S::caitlin.coyle@umb.edu::cf9de9b0-a6f1-40ad-9ec9-f440f0a873ce" providerId="AD" clId="Web-{F8C0150D-F670-9E02-8228-D0E2CF3DC47C}" dt="2020-04-08T00:32:45.280" v="202" actId="20577"/>
        <pc:sldMkLst>
          <pc:docMk/>
          <pc:sldMk cId="1137950339" sldId="340"/>
        </pc:sldMkLst>
        <pc:spChg chg="mod">
          <ac:chgData name="Caitlin E Coyle" userId="S::caitlin.coyle@umb.edu::cf9de9b0-a6f1-40ad-9ec9-f440f0a873ce" providerId="AD" clId="Web-{F8C0150D-F670-9E02-8228-D0E2CF3DC47C}" dt="2020-04-08T00:32:45.280" v="202" actId="20577"/>
          <ac:spMkLst>
            <pc:docMk/>
            <pc:sldMk cId="1137950339" sldId="340"/>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194891454894665E-2"/>
          <c:y val="3.4246575342465752E-2"/>
          <c:w val="0.70170611326645393"/>
          <c:h val="0.87806650258381458"/>
        </c:manualLayout>
      </c:layout>
      <c:lineChart>
        <c:grouping val="standard"/>
        <c:varyColors val="0"/>
        <c:ser>
          <c:idx val="0"/>
          <c:order val="0"/>
          <c:tx>
            <c:strRef>
              <c:f>Sheet1!$B$1</c:f>
              <c:strCache>
                <c:ptCount val="1"/>
                <c:pt idx="0">
                  <c:v>MAPC SQ</c:v>
                </c:pt>
              </c:strCache>
            </c:strRef>
          </c:tx>
          <c:marker>
            <c:symbol val="triangle"/>
            <c:size val="12"/>
            <c:spPr>
              <a:solidFill>
                <a:srgbClr val="005A8B"/>
              </a:solidFill>
              <a:ln>
                <a:solidFill>
                  <a:schemeClr val="tx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5093-9D4E-A72B-1ADE74F21062}"/>
                </c:ext>
              </c:extLst>
            </c:dLbl>
            <c:dLbl>
              <c:idx val="1"/>
              <c:layout>
                <c:manualLayout>
                  <c:x val="-1.9638361531339197E-3"/>
                  <c:y val="1.6403497691130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3-9D4E-A72B-1ADE74F21062}"/>
                </c:ext>
              </c:extLst>
            </c:dLbl>
            <c:dLbl>
              <c:idx val="2"/>
              <c:layout>
                <c:manualLayout>
                  <c:x val="-3.3716856821468744E-2"/>
                  <c:y val="7.223546254579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3-9D4E-A72B-1ADE74F21062}"/>
                </c:ext>
              </c:extLst>
            </c:dLbl>
            <c:spPr>
              <a:solidFill>
                <a:schemeClr val="bg1"/>
              </a:solidFill>
              <a:ln>
                <a:solidFill>
                  <a:schemeClr val="tx1"/>
                </a:solidFill>
              </a:ln>
            </c:spPr>
            <c:txPr>
              <a:bodyPr/>
              <a:lstStyle/>
              <a:p>
                <a:pPr>
                  <a:defRPr sz="1200">
                    <a:latin typeface="Cambria" panose="020405030504060302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2010</c:v>
                </c:pt>
                <c:pt idx="1">
                  <c:v>2020*</c:v>
                </c:pt>
                <c:pt idx="2">
                  <c:v>2030*</c:v>
                </c:pt>
              </c:strCache>
            </c:strRef>
          </c:cat>
          <c:val>
            <c:numRef>
              <c:f>Sheet1!$B$2:$B$4</c:f>
              <c:numCache>
                <c:formatCode>0</c:formatCode>
                <c:ptCount val="3"/>
                <c:pt idx="0">
                  <c:v>5735</c:v>
                </c:pt>
                <c:pt idx="1">
                  <c:v>7357.3972508828647</c:v>
                </c:pt>
                <c:pt idx="2">
                  <c:v>8778.9532275446436</c:v>
                </c:pt>
              </c:numCache>
            </c:numRef>
          </c:val>
          <c:smooth val="0"/>
          <c:extLst>
            <c:ext xmlns:c16="http://schemas.microsoft.com/office/drawing/2014/chart" uri="{C3380CC4-5D6E-409C-BE32-E72D297353CC}">
              <c16:uniqueId val="{00000003-5093-9D4E-A72B-1ADE74F21062}"/>
            </c:ext>
          </c:extLst>
        </c:ser>
        <c:ser>
          <c:idx val="1"/>
          <c:order val="1"/>
          <c:tx>
            <c:strRef>
              <c:f>Sheet1!$C$1</c:f>
              <c:strCache>
                <c:ptCount val="1"/>
                <c:pt idx="0">
                  <c:v>MAPC SR</c:v>
                </c:pt>
              </c:strCache>
            </c:strRef>
          </c:tx>
          <c:marker>
            <c:symbol val="square"/>
            <c:size val="12"/>
            <c:spPr>
              <a:solidFill>
                <a:srgbClr val="A33F1F"/>
              </a:solidFill>
              <a:ln>
                <a:solidFill>
                  <a:schemeClr val="tx1"/>
                </a:solidFill>
              </a:ln>
            </c:spPr>
          </c:marker>
          <c:dPt>
            <c:idx val="1"/>
            <c:bubble3D val="0"/>
            <c:extLst>
              <c:ext xmlns:c16="http://schemas.microsoft.com/office/drawing/2014/chart" uri="{C3380CC4-5D6E-409C-BE32-E72D297353CC}">
                <c16:uniqueId val="{00000004-5093-9D4E-A72B-1ADE74F21062}"/>
              </c:ext>
            </c:extLst>
          </c:dPt>
          <c:dLbls>
            <c:dLbl>
              <c:idx val="0"/>
              <c:layout>
                <c:manualLayout>
                  <c:x val="-8.7962962962963007E-2"/>
                  <c:y val="-7.2332836508761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93-9D4E-A72B-1ADE74F21062}"/>
                </c:ext>
              </c:extLst>
            </c:dLbl>
            <c:dLbl>
              <c:idx val="1"/>
              <c:layout>
                <c:manualLayout>
                  <c:x val="-1.0216262903239331E-2"/>
                  <c:y val="-3.3066807370728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93-9D4E-A72B-1ADE74F21062}"/>
                </c:ext>
              </c:extLst>
            </c:dLbl>
            <c:dLbl>
              <c:idx val="2"/>
              <c:layout>
                <c:manualLayout>
                  <c:x val="-4.7579256674548332E-3"/>
                  <c:y val="-2.7746010358330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93-9D4E-A72B-1ADE74F21062}"/>
                </c:ext>
              </c:extLst>
            </c:dLbl>
            <c:spPr>
              <a:solidFill>
                <a:schemeClr val="bg1"/>
              </a:solidFill>
              <a:ln>
                <a:solidFill>
                  <a:schemeClr val="tx1"/>
                </a:solidFill>
              </a:ln>
            </c:spPr>
            <c:txPr>
              <a:bodyPr/>
              <a:lstStyle/>
              <a:p>
                <a:pPr>
                  <a:defRPr sz="1200">
                    <a:latin typeface="Cambria" panose="020405030504060302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2010</c:v>
                </c:pt>
                <c:pt idx="1">
                  <c:v>2020*</c:v>
                </c:pt>
                <c:pt idx="2">
                  <c:v>2030*</c:v>
                </c:pt>
              </c:strCache>
            </c:strRef>
          </c:cat>
          <c:val>
            <c:numRef>
              <c:f>Sheet1!$C$2:$C$4</c:f>
              <c:numCache>
                <c:formatCode>0</c:formatCode>
                <c:ptCount val="3"/>
                <c:pt idx="0">
                  <c:v>5735</c:v>
                </c:pt>
                <c:pt idx="1">
                  <c:v>7293.3420021426246</c:v>
                </c:pt>
                <c:pt idx="2">
                  <c:v>8682.4372243523758</c:v>
                </c:pt>
              </c:numCache>
            </c:numRef>
          </c:val>
          <c:smooth val="0"/>
          <c:extLst>
            <c:ext xmlns:c16="http://schemas.microsoft.com/office/drawing/2014/chart" uri="{C3380CC4-5D6E-409C-BE32-E72D297353CC}">
              <c16:uniqueId val="{00000007-5093-9D4E-A72B-1ADE74F21062}"/>
            </c:ext>
          </c:extLst>
        </c:ser>
        <c:ser>
          <c:idx val="2"/>
          <c:order val="2"/>
          <c:tx>
            <c:strRef>
              <c:f>Sheet1!$D$1</c:f>
              <c:strCache>
                <c:ptCount val="1"/>
                <c:pt idx="0">
                  <c:v>Donahue Alternative</c:v>
                </c:pt>
              </c:strCache>
            </c:strRef>
          </c:tx>
          <c:spPr>
            <a:ln w="41275">
              <a:solidFill>
                <a:srgbClr val="FFC000"/>
              </a:solidFill>
            </a:ln>
          </c:spPr>
          <c:marker>
            <c:symbol val="diamond"/>
            <c:size val="14"/>
            <c:spPr>
              <a:solidFill>
                <a:srgbClr val="FFC000"/>
              </a:solidFill>
              <a:ln w="9525">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8-5093-9D4E-A72B-1ADE74F21062}"/>
                </c:ext>
              </c:extLst>
            </c:dLbl>
            <c:dLbl>
              <c:idx val="1"/>
              <c:layout>
                <c:manualLayout>
                  <c:x val="-4.0728633410619594E-2"/>
                  <c:y val="5.623506954678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93-9D4E-A72B-1ADE74F21062}"/>
                </c:ext>
              </c:extLst>
            </c:dLbl>
            <c:dLbl>
              <c:idx val="2"/>
              <c:layout>
                <c:manualLayout>
                  <c:x val="-4.129550132764017E-2"/>
                  <c:y val="6.47204794587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93-9D4E-A72B-1ADE74F21062}"/>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200">
                    <a:latin typeface="Cambria" panose="020405030504060302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2010</c:v>
                </c:pt>
                <c:pt idx="1">
                  <c:v>2020*</c:v>
                </c:pt>
                <c:pt idx="2">
                  <c:v>2030*</c:v>
                </c:pt>
              </c:strCache>
            </c:strRef>
          </c:cat>
          <c:val>
            <c:numRef>
              <c:f>Sheet1!$D$2:$D$4</c:f>
              <c:numCache>
                <c:formatCode>0</c:formatCode>
                <c:ptCount val="3"/>
                <c:pt idx="0">
                  <c:v>5735</c:v>
                </c:pt>
                <c:pt idx="1">
                  <c:v>7622</c:v>
                </c:pt>
                <c:pt idx="2">
                  <c:v>9209</c:v>
                </c:pt>
              </c:numCache>
            </c:numRef>
          </c:val>
          <c:smooth val="0"/>
          <c:extLst>
            <c:ext xmlns:c16="http://schemas.microsoft.com/office/drawing/2014/chart" uri="{C3380CC4-5D6E-409C-BE32-E72D297353CC}">
              <c16:uniqueId val="{0000000B-5093-9D4E-A72B-1ADE74F21062}"/>
            </c:ext>
          </c:extLst>
        </c:ser>
        <c:ser>
          <c:idx val="3"/>
          <c:order val="3"/>
          <c:tx>
            <c:strRef>
              <c:f>Sheet1!$E$1</c:f>
              <c:strCache>
                <c:ptCount val="1"/>
                <c:pt idx="0">
                  <c:v>Donahue Vintage</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C-5093-9D4E-A72B-1ADE74F21062}"/>
                </c:ext>
              </c:extLst>
            </c:dLbl>
            <c:dLbl>
              <c:idx val="2"/>
              <c:layout>
                <c:manualLayout>
                  <c:x val="-4.2351797862001946E-2"/>
                  <c:y val="-5.0026808146307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93-9D4E-A72B-1ADE74F21062}"/>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200">
                    <a:latin typeface="Cambria" panose="020405030504060302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2010</c:v>
                </c:pt>
                <c:pt idx="1">
                  <c:v>2020*</c:v>
                </c:pt>
                <c:pt idx="2">
                  <c:v>2030*</c:v>
                </c:pt>
              </c:strCache>
            </c:strRef>
          </c:cat>
          <c:val>
            <c:numRef>
              <c:f>Sheet1!$E$2:$E$4</c:f>
              <c:numCache>
                <c:formatCode>0</c:formatCode>
                <c:ptCount val="3"/>
                <c:pt idx="0">
                  <c:v>5735</c:v>
                </c:pt>
                <c:pt idx="1">
                  <c:v>7999</c:v>
                </c:pt>
                <c:pt idx="2">
                  <c:v>9591</c:v>
                </c:pt>
              </c:numCache>
            </c:numRef>
          </c:val>
          <c:smooth val="0"/>
          <c:extLst>
            <c:ext xmlns:c16="http://schemas.microsoft.com/office/drawing/2014/chart" uri="{C3380CC4-5D6E-409C-BE32-E72D297353CC}">
              <c16:uniqueId val="{0000000E-5093-9D4E-A72B-1ADE74F21062}"/>
            </c:ext>
          </c:extLst>
        </c:ser>
        <c:dLbls>
          <c:showLegendKey val="0"/>
          <c:showVal val="0"/>
          <c:showCatName val="0"/>
          <c:showSerName val="0"/>
          <c:showPercent val="0"/>
          <c:showBubbleSize val="0"/>
        </c:dLbls>
        <c:marker val="1"/>
        <c:smooth val="0"/>
        <c:axId val="554026600"/>
        <c:axId val="592135552"/>
      </c:lineChart>
      <c:catAx>
        <c:axId val="554026600"/>
        <c:scaling>
          <c:orientation val="minMax"/>
        </c:scaling>
        <c:delete val="0"/>
        <c:axPos val="b"/>
        <c:numFmt formatCode="General" sourceLinked="1"/>
        <c:majorTickMark val="out"/>
        <c:minorTickMark val="none"/>
        <c:tickLblPos val="nextTo"/>
        <c:txPr>
          <a:bodyPr/>
          <a:lstStyle/>
          <a:p>
            <a:pPr>
              <a:defRPr sz="1200"/>
            </a:pPr>
            <a:endParaRPr lang="en-US"/>
          </a:p>
        </c:txPr>
        <c:crossAx val="592135552"/>
        <c:crosses val="autoZero"/>
        <c:auto val="1"/>
        <c:lblAlgn val="ctr"/>
        <c:lblOffset val="100"/>
        <c:noMultiLvlLbl val="0"/>
      </c:catAx>
      <c:valAx>
        <c:axId val="592135552"/>
        <c:scaling>
          <c:orientation val="minMax"/>
          <c:min val="4500"/>
        </c:scaling>
        <c:delete val="0"/>
        <c:axPos val="l"/>
        <c:majorGridlines/>
        <c:numFmt formatCode="0" sourceLinked="1"/>
        <c:majorTickMark val="out"/>
        <c:minorTickMark val="none"/>
        <c:tickLblPos val="nextTo"/>
        <c:crossAx val="554026600"/>
        <c:crosses val="autoZero"/>
        <c:crossBetween val="between"/>
      </c:valAx>
      <c:spPr>
        <a:solidFill>
          <a:schemeClr val="accent1">
            <a:lumMod val="20000"/>
            <a:lumOff val="80000"/>
          </a:schemeClr>
        </a:solidFill>
        <a:ln>
          <a:solidFill>
            <a:schemeClr val="tx1"/>
          </a:solidFill>
        </a:ln>
      </c:spPr>
    </c:plotArea>
    <c:legend>
      <c:legendPos val="r"/>
      <c:legendEntry>
        <c:idx val="0"/>
        <c:txPr>
          <a:bodyPr/>
          <a:lstStyle/>
          <a:p>
            <a:pPr>
              <a:defRPr sz="1300"/>
            </a:pPr>
            <a:endParaRPr lang="en-US"/>
          </a:p>
        </c:txPr>
      </c:legendEntry>
      <c:legendEntry>
        <c:idx val="1"/>
        <c:txPr>
          <a:bodyPr/>
          <a:lstStyle/>
          <a:p>
            <a:pPr>
              <a:defRPr sz="1300"/>
            </a:pPr>
            <a:endParaRPr lang="en-US"/>
          </a:p>
        </c:txPr>
      </c:legendEntry>
      <c:layout>
        <c:manualLayout>
          <c:xMode val="edge"/>
          <c:yMode val="edge"/>
          <c:x val="0.79445011865529602"/>
          <c:y val="9.1703846794991217E-2"/>
          <c:w val="0.20554988134470412"/>
          <c:h val="0.46225565087946097"/>
        </c:manualLayout>
      </c:layout>
      <c:overlay val="0"/>
      <c:txPr>
        <a:bodyPr/>
        <a:lstStyle/>
        <a:p>
          <a:pPr>
            <a:defRPr sz="1300"/>
          </a:pPr>
          <a:endParaRPr lang="en-US"/>
        </a:p>
      </c:txPr>
    </c:legend>
    <c:plotVisOnly val="1"/>
    <c:dispBlanksAs val="gap"/>
    <c:showDLblsOverMax val="0"/>
  </c:chart>
  <c:spPr>
    <a:ln>
      <a:noFill/>
    </a:ln>
  </c:spPr>
  <c:txPr>
    <a:bodyPr/>
    <a:lstStyle/>
    <a:p>
      <a:pPr>
        <a:defRPr>
          <a:latin typeface="+mn-lt"/>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75" tIns="46587" rIns="93175" bIns="46587" rtlCol="0"/>
          <a:lstStyle>
            <a:lvl1pPr algn="r">
              <a:defRPr sz="1200"/>
            </a:lvl1pPr>
          </a:lstStyle>
          <a:p>
            <a:fld id="{007F3657-6EFC-9843-BD95-5608B321F01F}" type="datetimeFigureOut">
              <a:rPr lang="en-US" smtClean="0"/>
              <a:t>4/7/2020</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75" tIns="46587" rIns="93175" bIns="46587" rtlCol="0" anchor="b"/>
          <a:lstStyle>
            <a:lvl1pPr algn="r">
              <a:defRPr sz="1200"/>
            </a:lvl1pPr>
          </a:lstStyle>
          <a:p>
            <a:fld id="{E5867E03-980E-6C47-B23C-49E77FF8F135}" type="slidenum">
              <a:rPr lang="en-US" smtClean="0"/>
              <a:t>‹#›</a:t>
            </a:fld>
            <a:endParaRPr lang="en-US"/>
          </a:p>
        </p:txBody>
      </p:sp>
    </p:spTree>
    <p:extLst>
      <p:ext uri="{BB962C8B-B14F-4D97-AF65-F5344CB8AC3E}">
        <p14:creationId xmlns:p14="http://schemas.microsoft.com/office/powerpoint/2010/main" val="4186080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5" tIns="46587" rIns="93175" bIns="46587" rtlCol="0"/>
          <a:lstStyle>
            <a:lvl1pPr algn="r">
              <a:defRPr sz="1200"/>
            </a:lvl1pPr>
          </a:lstStyle>
          <a:p>
            <a:fld id="{8CCF5CDB-C165-4D7C-ACE4-3696EC8706FC}" type="datetimeFigureOut">
              <a:rPr lang="en-US" smtClean="0"/>
              <a:t>4/7/2020</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75" tIns="46587" rIns="93175" bIns="46587" rtlCol="0" anchor="b"/>
          <a:lstStyle>
            <a:lvl1pPr algn="r">
              <a:defRPr sz="1200"/>
            </a:lvl1pPr>
          </a:lstStyle>
          <a:p>
            <a:fld id="{44807C0F-B1BD-43A3-B8C8-B14E015A2FD5}" type="slidenum">
              <a:rPr lang="en-US" smtClean="0"/>
              <a:t>‹#›</a:t>
            </a:fld>
            <a:endParaRPr lang="en-US"/>
          </a:p>
        </p:txBody>
      </p:sp>
    </p:spTree>
    <p:extLst>
      <p:ext uri="{BB962C8B-B14F-4D97-AF65-F5344CB8AC3E}">
        <p14:creationId xmlns:p14="http://schemas.microsoft.com/office/powerpoint/2010/main" val="25566427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and what is next:</a:t>
            </a:r>
          </a:p>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1</a:t>
            </a:fld>
            <a:endParaRPr lang="en-US"/>
          </a:p>
        </p:txBody>
      </p:sp>
    </p:spTree>
    <p:extLst>
      <p:ext uri="{BB962C8B-B14F-4D97-AF65-F5344CB8AC3E}">
        <p14:creationId xmlns:p14="http://schemas.microsoft.com/office/powerpoint/2010/main" val="15979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07C0F-B1BD-43A3-B8C8-B14E015A2FD5}" type="slidenum">
              <a:rPr lang="en-US" smtClean="0"/>
              <a:t>2</a:t>
            </a:fld>
            <a:endParaRPr lang="en-US"/>
          </a:p>
        </p:txBody>
      </p:sp>
    </p:spTree>
    <p:extLst>
      <p:ext uri="{BB962C8B-B14F-4D97-AF65-F5344CB8AC3E}">
        <p14:creationId xmlns:p14="http://schemas.microsoft.com/office/powerpoint/2010/main" val="133073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livable community draws on the WHO’s “age friendly” community model. This model provides a framework for making a community more livable for older residents specifically. It operates under an assumption that a community that is good for older people is a community that is good for ALL people. Intended to benefit residents of all ages and abilities—including persons with dementia and their care partners. Things like safe intersections and opportunities for social participation that accommodate a wide number of interests and abilities simply allow residents to stay in the communities they love and thrive in doing so.</a:t>
            </a:r>
            <a:endParaRPr lang="en-US" dirty="0"/>
          </a:p>
          <a:p>
            <a:endParaRPr lang="en-US" dirty="0"/>
          </a:p>
          <a:p>
            <a:pPr eaLnBrk="1" hangingPunct="1"/>
            <a:r>
              <a:rPr lang="en-US" altLang="en-US" baseline="0" dirty="0">
                <a:solidFill>
                  <a:srgbClr val="FF0000"/>
                </a:solidFill>
              </a:rPr>
              <a:t>An initiative like Livable Hingham provides an opportunity to thoughtfully reshape the ways communities are designed and how they go about supporting the goals of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315B1C81-1942-4632-B60E-8B64E0272DF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7137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4</a:t>
            </a:fld>
            <a:endParaRPr lang="en-US" dirty="0"/>
          </a:p>
        </p:txBody>
      </p:sp>
    </p:spTree>
    <p:extLst>
      <p:ext uri="{BB962C8B-B14F-4D97-AF65-F5344CB8AC3E}">
        <p14:creationId xmlns:p14="http://schemas.microsoft.com/office/powerpoint/2010/main" val="105930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47">
              <a:defRPr/>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72586" indent="-297149">
              <a:defRPr>
                <a:solidFill>
                  <a:schemeClr val="tx1"/>
                </a:solidFill>
                <a:latin typeface="Arial" pitchFamily="34" charset="0"/>
                <a:ea typeface="ＭＳ Ｐゴシック" pitchFamily="34" charset="-128"/>
              </a:defRPr>
            </a:lvl2pPr>
            <a:lvl3pPr marL="1188593" indent="-237718">
              <a:defRPr>
                <a:solidFill>
                  <a:schemeClr val="tx1"/>
                </a:solidFill>
                <a:latin typeface="Arial" pitchFamily="34" charset="0"/>
                <a:ea typeface="ＭＳ Ｐゴシック" pitchFamily="34" charset="-128"/>
              </a:defRPr>
            </a:lvl3pPr>
            <a:lvl4pPr marL="1664032" indent="-237718">
              <a:defRPr>
                <a:solidFill>
                  <a:schemeClr val="tx1"/>
                </a:solidFill>
                <a:latin typeface="Arial" pitchFamily="34" charset="0"/>
                <a:ea typeface="ＭＳ Ｐゴシック" pitchFamily="34" charset="-128"/>
              </a:defRPr>
            </a:lvl4pPr>
            <a:lvl5pPr marL="2139469" indent="-237718">
              <a:defRPr>
                <a:solidFill>
                  <a:schemeClr val="tx1"/>
                </a:solidFill>
                <a:latin typeface="Arial" pitchFamily="34" charset="0"/>
                <a:ea typeface="ＭＳ Ｐゴシック" pitchFamily="34" charset="-128"/>
              </a:defRPr>
            </a:lvl5pPr>
            <a:lvl6pPr marL="2614905"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6pPr>
            <a:lvl7pPr marL="3090344"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781"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1219"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C7EEFF8-06DF-4114-8689-0BE300A15446}" type="slidenum">
              <a:rPr lang="en-US" altLang="en-US"/>
              <a:pPr/>
              <a:t>5</a:t>
            </a:fld>
            <a:endParaRPr lang="en-US" altLang="en-US"/>
          </a:p>
        </p:txBody>
      </p:sp>
    </p:spTree>
    <p:extLst>
      <p:ext uri="{BB962C8B-B14F-4D97-AF65-F5344CB8AC3E}">
        <p14:creationId xmlns:p14="http://schemas.microsoft.com/office/powerpoint/2010/main" val="289343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6</a:t>
            </a:fld>
            <a:endParaRPr lang="en-US"/>
          </a:p>
        </p:txBody>
      </p:sp>
    </p:spTree>
    <p:extLst>
      <p:ext uri="{BB962C8B-B14F-4D97-AF65-F5344CB8AC3E}">
        <p14:creationId xmlns:p14="http://schemas.microsoft.com/office/powerpoint/2010/main" val="8547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7</a:t>
            </a:fld>
            <a:endParaRPr lang="en-US"/>
          </a:p>
        </p:txBody>
      </p:sp>
    </p:spTree>
    <p:extLst>
      <p:ext uri="{BB962C8B-B14F-4D97-AF65-F5344CB8AC3E}">
        <p14:creationId xmlns:p14="http://schemas.microsoft.com/office/powerpoint/2010/main" val="121133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10</a:t>
            </a:fld>
            <a:endParaRPr lang="en-US"/>
          </a:p>
        </p:txBody>
      </p:sp>
    </p:spTree>
    <p:extLst>
      <p:ext uri="{BB962C8B-B14F-4D97-AF65-F5344CB8AC3E}">
        <p14:creationId xmlns:p14="http://schemas.microsoft.com/office/powerpoint/2010/main" val="368255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B8283A44-1947-425F-93FF-E7B14F583B3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B1888B6-4F84-4319-8BC4-99211A628A5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C1C16F0-8C37-496B-9CEB-5205C3EF13C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AE91CC2-9A0D-4BE3-9291-3CFF182275F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CCF7086-0EC4-4129-9091-58622B6A9AD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93E6905E-66BC-42A6-941A-53F9083E602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8B98F5E-90DE-43B1-9EAE-6BE86614F61B}"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2473CCE-8B01-45AF-9A62-3214962312CC}"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95A3313-8A9F-45DA-BC4F-B854CD1D09E3}"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CD98A8C-BFB4-4DB7-B8B5-0B2F36A3103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BFA5E22-5117-489F-9E0D-6D471782873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433D5C2-EBA9-4201-BF8F-1C4212E7EF4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0EB0A828-9354-4044-9FA0-63C5D3CBF39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7614F85E-BB00-4FC1-BE8B-9FA3DA7B3B0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5866E28-6EA1-49D5-B755-A435D9FF867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364DB9C-EA16-4500-AF0B-CD3F4F8A9D3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242CB08F-3B9D-482E-B12F-442D43E369C9}"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D840AF37-F949-4C15-9CF9-960A58851E2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3F32F21-6CF0-4D13-A277-30FEAF4825A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08CDC3C-EFBD-4D0D-9176-72CB4CB934D9}"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90600"/>
          </a:xfrm>
        </p:spPr>
        <p:txBody>
          <a:bodyPr/>
          <a:lstStyle/>
          <a:p>
            <a:r>
              <a:rPr lang="en-US"/>
              <a:t>Click to edit Master title style</a:t>
            </a:r>
          </a:p>
        </p:txBody>
      </p:sp>
      <p:sp>
        <p:nvSpPr>
          <p:cNvPr id="3" name="Table Placeholder 2"/>
          <p:cNvSpPr>
            <a:spLocks noGrp="1"/>
          </p:cNvSpPr>
          <p:nvPr>
            <p:ph type="tbl" idx="1"/>
          </p:nvPr>
        </p:nvSpPr>
        <p:spPr>
          <a:xfrm>
            <a:off x="838200" y="1600200"/>
            <a:ext cx="7772400" cy="41148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99ECE25-D672-4DE4-BBF2-D16453B92F4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EC15137-AA07-4774-A0C1-2AE93B0E498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447E55E-7BC6-4816-B975-6C890D3216D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F3AA07B-1BC9-4D74-ACB9-90D56CA56FA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70EE19A-9AB7-4963-A32F-2825F1FF88A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0BEA0E8-F33F-41D1-8FF4-445C4D24120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E3D0DC5-F383-4A23-8E20-5BA51640D44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8BD14D4D-B67A-4EC7-8E05-2F3CE7586A9C}"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08AE0DCC-365C-49D6-BC52-0F257B46C326}"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8B57555-CF6F-4BAA-B3D6-7B9673ACB8F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4E5D448D-AF4C-4506-B985-8E9E78309AC8}"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5994595-9E91-473D-81F9-C1021CCFCDF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D638D1D-BA42-44F1-8853-E70C0D62430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1AC8514-AE41-4F8D-966E-02C9F478869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A53F25E-0F66-4950-8CCC-81AC253B6F6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owerpointA_1.png"/>
          <p:cNvPicPr>
            <a:picLocks noChangeAspect="1"/>
          </p:cNvPicPr>
          <p:nvPr userDrawn="1"/>
        </p:nvPicPr>
        <p:blipFill>
          <a:blip r:embed="rId2" cstate="print">
            <a:extLst>
              <a:ext uri="{28A0092B-C50C-407E-A947-70E740481C1C}">
                <a14:useLocalDpi xmlns:a14="http://schemas.microsoft.com/office/drawing/2010/main" val="0"/>
              </a:ext>
            </a:extLst>
          </a:blip>
          <a:srcRect l="8536"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p:cNvSpPr>
            <a:spLocks noChangeShapeType="1"/>
          </p:cNvSpPr>
          <p:nvPr userDrawn="1"/>
        </p:nvSpPr>
        <p:spPr bwMode="auto">
          <a:xfrm>
            <a:off x="457200" y="6324600"/>
            <a:ext cx="7315200" cy="0"/>
          </a:xfrm>
          <a:prstGeom prst="line">
            <a:avLst/>
          </a:prstGeom>
          <a:noFill/>
          <a:ln w="6350">
            <a:solidFill>
              <a:srgbClr val="2D588D"/>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cs typeface="Arial" pitchFamily="34" charset="0"/>
            </a:endParaRPr>
          </a:p>
        </p:txBody>
      </p:sp>
      <p:sp>
        <p:nvSpPr>
          <p:cNvPr id="6" name="TextBox 11"/>
          <p:cNvSpPr txBox="1">
            <a:spLocks noChangeArrowheads="1"/>
          </p:cNvSpPr>
          <p:nvPr userDrawn="1"/>
        </p:nvSpPr>
        <p:spPr bwMode="auto">
          <a:xfrm>
            <a:off x="457200" y="6324600"/>
            <a:ext cx="7315200" cy="30797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defRPr/>
            </a:pPr>
            <a:r>
              <a:rPr lang="en-US" sz="1400">
                <a:solidFill>
                  <a:srgbClr val="005A8B"/>
                </a:solidFill>
                <a:latin typeface="Baskerville BT" pitchFamily="-105" charset="0"/>
                <a:cs typeface="Arial" pitchFamily="34" charset="0"/>
              </a:rPr>
              <a:t>Conducting Needs Assessments </a:t>
            </a:r>
            <a:r>
              <a:rPr lang="en-US" sz="1400" b="1">
                <a:solidFill>
                  <a:srgbClr val="005A8B"/>
                </a:solidFill>
                <a:latin typeface="Baskerville BT" pitchFamily="-105" charset="0"/>
                <a:cs typeface="Arial" pitchFamily="34" charset="0"/>
              </a:rPr>
              <a:t>|  </a:t>
            </a:r>
            <a:r>
              <a:rPr lang="en-US" sz="1400">
                <a:solidFill>
                  <a:srgbClr val="005A8B"/>
                </a:solidFill>
                <a:latin typeface="Baskerville BT" pitchFamily="-105" charset="0"/>
                <a:cs typeface="Arial" pitchFamily="34" charset="0"/>
              </a:rPr>
              <a:t>October 3, 2012</a:t>
            </a:r>
          </a:p>
        </p:txBody>
      </p:sp>
      <p:pic>
        <p:nvPicPr>
          <p:cNvPr id="7" name="Picture 7" descr="powerpointA_5.png"/>
          <p:cNvPicPr>
            <a:picLocks noChangeAspect="1"/>
          </p:cNvPicPr>
          <p:nvPr userDrawn="1"/>
        </p:nvPicPr>
        <p:blipFill>
          <a:blip r:embed="rId3" cstate="print">
            <a:extLst>
              <a:ext uri="{28A0092B-C50C-407E-A947-70E740481C1C}">
                <a14:useLocalDpi xmlns:a14="http://schemas.microsoft.com/office/drawing/2010/main" val="0"/>
              </a:ext>
            </a:extLst>
          </a:blip>
          <a:srcRect l="8479"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02680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3525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005A8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6702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0"/>
          </p:nvPr>
        </p:nvSpPr>
        <p:spPr>
          <a:xfrm>
            <a:off x="5334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43095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5025"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0"/>
          </p:nvPr>
        </p:nvSpPr>
        <p:spPr>
          <a:xfrm>
            <a:off x="457200"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1"/>
          </p:nvPr>
        </p:nvSpPr>
        <p:spPr>
          <a:xfrm>
            <a:off x="457200"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1156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832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ED414B4-72D7-444E-A6AB-3E950AFFC2DF}"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363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4578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70634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5A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724985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1526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5240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6458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solidFill>
                  <a:srgbClr val="000000"/>
                </a:solidFill>
              </a:defRPr>
            </a:pPr>
            <a:r>
              <a:rPr sz="2800" b="1">
                <a:solidFill>
                  <a:srgbClr val="005A8B"/>
                </a:solidFill>
              </a:rPr>
              <a:t>Title Text</a:t>
            </a:r>
          </a:p>
        </p:txBody>
      </p:sp>
      <p:sp>
        <p:nvSpPr>
          <p:cNvPr id="10" name="Shape 10"/>
          <p:cNvSpPr>
            <a:spLocks noGrp="1"/>
          </p:cNvSpPr>
          <p:nvPr>
            <p:ph type="body" idx="1"/>
          </p:nvPr>
        </p:nvSpPr>
        <p:spPr>
          <a:prstGeom prst="rect">
            <a:avLst/>
          </a:prstGeom>
        </p:spPr>
        <p:txBody>
          <a:bodyPr/>
          <a:lstStyle/>
          <a:p>
            <a:pPr lvl="0">
              <a:defRPr sz="1800">
                <a:solidFill>
                  <a:srgbClr val="000000"/>
                </a:solidFill>
              </a:defRPr>
            </a:pPr>
            <a:r>
              <a:rPr sz="2000">
                <a:solidFill>
                  <a:srgbClr val="005A8B"/>
                </a:solidFill>
              </a:rPr>
              <a:t>Body Level One</a:t>
            </a:r>
          </a:p>
          <a:p>
            <a:pPr lvl="1">
              <a:defRPr sz="1800">
                <a:solidFill>
                  <a:srgbClr val="000000"/>
                </a:solidFill>
              </a:defRPr>
            </a:pPr>
            <a:r>
              <a:rPr sz="2000">
                <a:solidFill>
                  <a:srgbClr val="005A8B"/>
                </a:solidFill>
              </a:rPr>
              <a:t>Body Level Two</a:t>
            </a:r>
          </a:p>
          <a:p>
            <a:pPr lvl="2">
              <a:defRPr sz="1800">
                <a:solidFill>
                  <a:srgbClr val="000000"/>
                </a:solidFill>
              </a:defRPr>
            </a:pPr>
            <a:r>
              <a:rPr sz="2000">
                <a:solidFill>
                  <a:srgbClr val="005A8B"/>
                </a:solidFill>
              </a:rPr>
              <a:t>Body Level Three</a:t>
            </a:r>
          </a:p>
          <a:p>
            <a:pPr lvl="3">
              <a:defRPr sz="1800">
                <a:solidFill>
                  <a:srgbClr val="000000"/>
                </a:solidFill>
              </a:defRPr>
            </a:pPr>
            <a:r>
              <a:rPr sz="2000">
                <a:solidFill>
                  <a:srgbClr val="005A8B"/>
                </a:solidFill>
              </a:rPr>
              <a:t>Body Level Four</a:t>
            </a:r>
          </a:p>
          <a:p>
            <a:pPr lvl="4">
              <a:defRPr sz="1800">
                <a:solidFill>
                  <a:srgbClr val="000000"/>
                </a:solidFill>
              </a:defRPr>
            </a:pPr>
            <a:r>
              <a:rPr sz="2000">
                <a:solidFill>
                  <a:srgbClr val="005A8B"/>
                </a:solidFill>
              </a:rPr>
              <a:t>Body Level Five</a:t>
            </a:r>
          </a:p>
        </p:txBody>
      </p:sp>
      <p:sp>
        <p:nvSpPr>
          <p:cNvPr id="11" name="Shape 11"/>
          <p:cNvSpPr>
            <a:spLocks noGrp="1"/>
          </p:cNvSpPr>
          <p:nvPr>
            <p:ph type="sldNum" sz="quarter" idx="2"/>
          </p:nvPr>
        </p:nvSpPr>
        <p:spPr>
          <a:xfrm>
            <a:off x="7425344" y="6459786"/>
            <a:ext cx="984019" cy="365125"/>
          </a:xfrm>
          <a:prstGeom prst="rect">
            <a:avLst/>
          </a:prstGeom>
        </p:spPr>
        <p:txBody>
          <a:bodyPr/>
          <a:lstStyle/>
          <a:p>
            <a:pPr defTabSz="457200" fontAlgn="base">
              <a:spcBef>
                <a:spcPct val="0"/>
              </a:spcBef>
              <a:spcAft>
                <a:spcPct val="0"/>
              </a:spcAft>
            </a:pPr>
            <a:fld id="{86CB4B4D-7CA3-9044-876B-883B54F8677D}" type="slidenum">
              <a:rPr>
                <a:solidFill>
                  <a:prstClr val="black"/>
                </a:solidFill>
                <a:latin typeface="Arial" pitchFamily="34" charset="0"/>
                <a:ea typeface="ＭＳ Ｐゴシック" pitchFamily="34" charset="-128"/>
                <a:cs typeface="Arial" pitchFamily="34" charset="0"/>
              </a:rPr>
              <a:pPr defTabSz="457200" fontAlgn="base">
                <a:spcBef>
                  <a:spcPct val="0"/>
                </a:spcBef>
                <a:spcAft>
                  <a:spcPct val="0"/>
                </a:spcAft>
              </a:pPr>
              <a:t>‹#›</a:t>
            </a:fld>
            <a:endParaRPr>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1521803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ACB491B-621C-4CAB-90F3-322A7E3979B0}"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A97A700-E219-44C0-8603-70F82EE4AA6A}"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4FBBB53-E7B8-4D19-95C9-CF75C5E50C16}"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1BBD0D7-C327-4CB3-9D15-F8DEA3624033}"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0B09D3C-F607-493A-90D2-725C8F58836D}"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563D36-1901-4E63-B1F4-80971A99681C}"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4277C2A-9B6F-40F9-901E-7FC52DB00205}"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248093-1600-42D1-9269-4523AE5575F7}"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A803C94-6692-4964-8210-665122E45AAD}"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FEEF0B9C-051A-491A-ABDB-C42981688E9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298162F-428B-41C6-A1C4-B16D8CE149C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4919D24-4C8C-4A0D-8F35-9DF0EC31625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B3266A0A-6F1F-4D2A-B8B0-B15BAB110BF9}"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D889E34F-B2F1-41BD-9B5F-FE3F6C3DF2C3}"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57EBF884-7BC7-4981-B8F1-39E5CEC98A89}"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5ED161-C68D-42DB-8FA7-040CFC317F47}"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BECEF6C-1D4C-4099-844F-56CAACC88B7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67C5CEB-1160-4E2D-ABF8-25A35548AC6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3155F0C-374A-4B05-8CDB-2E95B5C5D5A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B4885EA-84A0-420B-8F1D-FDD651C8BA3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09D0D0E-37C8-45F8-9430-1B9FBFD403A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9AC5BF1-2D5C-4B10-B34E-7BA83398597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28533D99-7E85-4FE8-B8AF-7BF49CE3017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EC64CA1-FC52-45BD-BE22-A4F24DBF65E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30775B47-8333-459A-B13C-0C52FF38AF2C}"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1CCF0E9-3CD1-49C3-8B76-E362D9953BBF}"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EDDF9A6-F14C-47D2-B196-C3B30DFB10C3}"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D67A93E-9AE4-484C-9282-33FFADC55DD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E35F2B5-0C71-44A4-8664-3C44B6F49FBC}"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0A96ACB-BC8F-478D-9D4B-21D4A88E78E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A36D641-30A0-49A4-A4EC-46AD2EA213A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C87CCEAB-C129-45E5-B8C0-9DD7EF13112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716CF69-C883-4C79-8797-6B87B160253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1F6397B-AF5C-4470-B7C5-9A1439E3331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0323EA7-401C-4D8F-B9F2-2838D023111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7482A827-FEB9-4C6C-B844-06780A9BD28D}"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04314A-6C95-4472-8784-40D99A626CA6}"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14989BB-1BF2-4648-8E29-0209D424671D}"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52FC356-5D70-4F9B-BA4F-826A1998AD9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6A04D4C-89FF-4B38-B321-BB38984951F3}"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2903807-7B9A-4FD1-80E0-4A306A6B78A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450EEC6-4F7F-466E-9AA4-2D968B2890A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D302695E-9673-435B-BE94-19A91BFD6C6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8362075-1955-40A9-9741-A2C5F4D0422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E969484-2E0D-4DC4-A568-776471519DD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AA1B578-083A-439A-93EC-EE1D01FFD60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4D20BE95-9BC6-4768-B2FB-920307EF21F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D7A2DCC-9E78-489D-92C6-5E3DA694082C}"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6F3E7F9-4220-4527-B467-3BB3CE95BF3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D83A5991-4A01-450C-87FD-54723C21480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D8645AE-D692-4B5B-BDC6-45D94EC09E0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0829A67-E33F-4680-86B4-39BE89C9D9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6207C12-5037-4C95-B0E1-199F9E2671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CBF4D9D-840F-4FE5-BB7D-21E5E082562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47458A4-44E3-4925-AC91-44915D03905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0C060D5C-9C99-478D-B8B3-DE6785C6CBD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E96ED50A-E047-486D-9C4B-DE217DA88510}"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1BB38E78-28B7-4FF6-A6ED-8C23DE7227A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7FF82FC6-3B7E-44F3-A8B1-B7B88F1BF06B}"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EE15CE0-8A34-4084-948A-CB12E89F67B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80ABF1B-6AB7-4CEC-9494-87D993397F0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05145E8-8850-4C9B-AC17-F2C12171C4E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82FE5D9-44C4-45FB-8138-3541BBE414A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325F0A5-1249-44A1-B75B-3CF6B2AE296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724C0224-E7FF-4731-B1B7-151069AC0F4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698479E-EA7F-453C-8CD5-5B191C969F5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7E24D2F-752D-4ED0-9B12-6FA9952B805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938DFD05-1369-4FD9-90F6-337795DF126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DB2F5067-88FC-428D-8A90-6A13562EA5A1}"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D0478624-46B7-4C96-8CF8-71F53E7F83A7}"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539AD39-22C9-4EA9-AAF9-8EE71DCDBC9D}"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B880D98-9171-4C24-87C1-DF42F512D3D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CDFA9BB-C4AF-41C0-8349-8482C3BCF1E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70A90D4-720D-45D7-8756-11542565B18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24D2A68-0925-477E-B468-C14469F731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5E5DAAF-7EC1-477A-B58D-845FD21195D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F673EFF-885A-49DA-9514-CB94162EAFB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F05974E-3861-4567-9368-480FE92C335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037F4F8-8A6F-424E-8E56-3465C0327FD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FA634C88-85D4-4392-AA56-6011FAC42236}"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3A5E6E16-48DF-4E84-B610-F081288631A9}"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74EC436-5C2F-4B79-8D99-5F8AE9FFA238}"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EDDC600-CBBF-431A-892F-459DB4D6F876}"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AFBF295-9BFB-4A22-98F5-64E7F68699B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26CBA95-E7E6-48EC-B8F2-26CDDEF38DD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026" name="Picture 9" descr="UMass-PPtitle-slide"/>
          <p:cNvPicPr>
            <a:picLocks noChangeAspect="1" noChangeArrowheads="1"/>
          </p:cNvPicPr>
          <p:nvPr/>
        </p:nvPicPr>
        <p:blipFill>
          <a:blip r:embed="rId14" cstate="print"/>
          <a:srcRect/>
          <a:stretch>
            <a:fillRect/>
          </a:stretch>
        </p:blipFill>
        <p:spPr bwMode="auto">
          <a:xfrm>
            <a:off x="0" y="0"/>
            <a:ext cx="9145588"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5"/>
          <p:cNvSpPr>
            <a:spLocks noGrp="1" noChangeArrowheads="1"/>
          </p:cNvSpPr>
          <p:nvPr>
            <p:ph type="ftr" sz="quarter" idx="3"/>
          </p:nvPr>
        </p:nvSpPr>
        <p:spPr bwMode="auto">
          <a:xfrm>
            <a:off x="914400" y="2286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ea typeface="ヒラギノ角ゴ Pro W3" pitchFamily="-106" charset="-128"/>
                <a:cs typeface="+mn-cs"/>
              </a:defRPr>
            </a:lvl1pPr>
          </a:lstStyle>
          <a:p>
            <a:r>
              <a:rPr lang="en-US"/>
              <a:t>Research Reinvisioned for the 21st Century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13666"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13669"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3670"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146BE3F2-1861-466E-82ED-993E152A4371}"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25954"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2595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595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1662DEEC-58A8-467B-9758-6E390A9D44CD}"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38242"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38245"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8246"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2B1B23F0-CB68-4043-A382-8BBE78BAF700}"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owerpointA_1.png"/>
          <p:cNvPicPr>
            <a:picLocks noChangeAspect="1"/>
          </p:cNvPicPr>
          <p:nvPr/>
        </p:nvPicPr>
        <p:blipFill>
          <a:blip r:embed="rId14" cstate="print">
            <a:extLst>
              <a:ext uri="{28A0092B-C50C-407E-A947-70E740481C1C}">
                <a14:useLocalDpi xmlns:a14="http://schemas.microsoft.com/office/drawing/2010/main" val="0"/>
              </a:ext>
            </a:extLst>
          </a:blip>
          <a:srcRect l="8536"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12"/>
          <p:cNvSpPr>
            <a:spLocks noChangeShapeType="1"/>
          </p:cNvSpPr>
          <p:nvPr/>
        </p:nvSpPr>
        <p:spPr bwMode="auto">
          <a:xfrm>
            <a:off x="457200" y="6324600"/>
            <a:ext cx="7315200" cy="0"/>
          </a:xfrm>
          <a:prstGeom prst="line">
            <a:avLst/>
          </a:prstGeom>
          <a:noFill/>
          <a:ln w="6350">
            <a:solidFill>
              <a:srgbClr val="2D588D"/>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7440875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sldNum="0" hdr="0" ftr="0" dt="0"/>
  <p:txStyles>
    <p:title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p:titleStyle>
    <p:bodyStyle>
      <a:lvl1pPr marL="342900" indent="-342900" algn="l" defTabSz="457200" rtl="0" eaLnBrk="0" fontAlgn="base" hangingPunct="0">
        <a:spcBef>
          <a:spcPct val="20000"/>
        </a:spcBef>
        <a:spcAft>
          <a:spcPct val="0"/>
        </a:spcAft>
        <a:buClr>
          <a:srgbClr val="005A8B"/>
        </a:buClr>
        <a:buFont typeface="Lucida Grande"/>
        <a:buChar char="▸"/>
        <a:defRPr sz="2000" kern="1200">
          <a:solidFill>
            <a:srgbClr val="005A8B"/>
          </a:solidFill>
          <a:latin typeface="Arial Unicode MS"/>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2pPr>
      <a:lvl3pPr marL="11430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3pPr>
      <a:lvl4pPr marL="16002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4pPr>
      <a:lvl5pPr marL="20574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433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838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5B39D26C-E107-4D9A-A4C3-F0341CB00EA3}" type="slidenum">
              <a:rPr lang="en-US"/>
              <a:pPr>
                <a:defRPr/>
              </a:pPr>
              <a:t>‹#›</a:t>
            </a:fld>
            <a:endParaRPr lang="en-US"/>
          </a:p>
        </p:txBody>
      </p:sp>
      <p:sp>
        <p:nvSpPr>
          <p:cNvPr id="14340"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1"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5"/>
          <p:cNvSpPr>
            <a:spLocks noGrp="1" noChangeArrowheads="1"/>
          </p:cNvSpPr>
          <p:nvPr>
            <p:ph type="ftr" sz="quarter" idx="3"/>
          </p:nvPr>
        </p:nvSpPr>
        <p:spPr bwMode="auto">
          <a:xfrm>
            <a:off x="1219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p>
        </p:txBody>
      </p:sp>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27650"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27653"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8D1A6952-2671-47B3-B927-B2514F33BDE4}"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3993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39941"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9942"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06892987-AB30-4D47-A112-676A01EBDB97}"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52226"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52229"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2230"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4A5BE98D-CCBA-44D5-86FC-27D28C63DEC9}"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64514"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6451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1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BD15BB41-BFA9-4FAD-BA6C-03F2B5130CF3}" type="slidenum">
              <a:rPr lang="en-US"/>
              <a:pPr>
                <a:defRPr/>
              </a:pPr>
              <a:t>‹#›</a:t>
            </a:fld>
            <a:endParaRPr lang="en-US"/>
          </a:p>
        </p:txBody>
      </p:sp>
      <p:sp>
        <p:nvSpPr>
          <p:cNvPr id="10" name="Footer Placeholder 7"/>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76802"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76805"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6806"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00DDBE5F-5185-43CB-9F01-22EC4439B371}" type="slidenum">
              <a:rPr lang="en-US"/>
              <a:pPr>
                <a:defRPr/>
              </a:pPr>
              <a:t>‹#›</a:t>
            </a:fld>
            <a:endParaRPr lang="en-US"/>
          </a:p>
        </p:txBody>
      </p:sp>
      <p:sp>
        <p:nvSpPr>
          <p:cNvPr id="10" name="Footer Placeholder 3"/>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89090"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89093"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9094"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FC159D0A-21F5-4843-8C4C-6A152ED382B7}" type="slidenum">
              <a:rPr lang="en-US"/>
              <a:pPr>
                <a:defRPr/>
              </a:pPr>
              <a:t>‹#›</a:t>
            </a:fld>
            <a:endParaRPr lang="en-US"/>
          </a:p>
        </p:txBody>
      </p:sp>
      <p:sp>
        <p:nvSpPr>
          <p:cNvPr id="10" name="Footer Placeholder 2"/>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0137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01381"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1382"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C9E3FC90-F342-4B98-B71C-79A08E65408F}"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3" Type="http://schemas.openxmlformats.org/officeDocument/2006/relationships/hyperlink" Target="mailto:Jan.Mutchler@umb.edu" TargetMode="External"/><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446879"/>
            <a:ext cx="7772400" cy="1470025"/>
          </a:xfrm>
        </p:spPr>
        <p:txBody>
          <a:bodyPr/>
          <a:lstStyle/>
          <a:p>
            <a:r>
              <a:rPr lang="en-US" sz="3800" b="1" dirty="0">
                <a:solidFill>
                  <a:schemeClr val="bg1"/>
                </a:solidFill>
              </a:rPr>
              <a:t>Advancing an Age Friendly Hingham</a:t>
            </a:r>
          </a:p>
        </p:txBody>
      </p:sp>
      <p:sp>
        <p:nvSpPr>
          <p:cNvPr id="6" name="Subtitle 5"/>
          <p:cNvSpPr>
            <a:spLocks noGrp="1"/>
          </p:cNvSpPr>
          <p:nvPr>
            <p:ph type="subTitle" idx="1"/>
          </p:nvPr>
        </p:nvSpPr>
        <p:spPr>
          <a:xfrm>
            <a:off x="1066800" y="4038600"/>
            <a:ext cx="6858000" cy="2209800"/>
          </a:xfrm>
        </p:spPr>
        <p:txBody>
          <a:bodyPr>
            <a:normAutofit fontScale="92500" lnSpcReduction="20000"/>
          </a:bodyPr>
          <a:lstStyle/>
          <a:p>
            <a:r>
              <a:rPr lang="en-US" sz="2400" dirty="0"/>
              <a:t>Caitlin Coyle, PhD</a:t>
            </a:r>
          </a:p>
          <a:p>
            <a:r>
              <a:rPr lang="en-US" sz="2400" dirty="0"/>
              <a:t>Beth Rouleau, MA</a:t>
            </a:r>
          </a:p>
          <a:p>
            <a:r>
              <a:rPr lang="en-US" sz="2400" dirty="0"/>
              <a:t>Mary Krebs</a:t>
            </a:r>
            <a:r>
              <a:rPr lang="en-US" sz="2400"/>
              <a:t>, MS</a:t>
            </a:r>
            <a:endParaRPr lang="en-US" sz="2400" dirty="0"/>
          </a:p>
          <a:p>
            <a:r>
              <a:rPr lang="en-US" sz="2400" dirty="0"/>
              <a:t>Center for Social &amp; Demographic Research on Aging</a:t>
            </a:r>
          </a:p>
          <a:p>
            <a:r>
              <a:rPr lang="en-US" sz="2400" dirty="0"/>
              <a:t>Gerontology Institute</a:t>
            </a:r>
          </a:p>
          <a:p>
            <a:r>
              <a:rPr lang="en-US" sz="2400" dirty="0"/>
              <a:t>UMass Boston</a:t>
            </a:r>
          </a:p>
          <a:p>
            <a:endParaRPr lang="en-US" dirty="0"/>
          </a:p>
        </p:txBody>
      </p:sp>
      <p:pic>
        <p:nvPicPr>
          <p:cNvPr id="7" name="Picture 6">
            <a:extLst>
              <a:ext uri="{FF2B5EF4-FFF2-40B4-BE49-F238E27FC236}">
                <a16:creationId xmlns:a16="http://schemas.microsoft.com/office/drawing/2014/main" id="{3A2366F9-FBC9-724A-A9E3-3E0A303C7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021212"/>
            <a:ext cx="1524000" cy="1915115"/>
          </a:xfrm>
          <a:prstGeom prst="rect">
            <a:avLst/>
          </a:prstGeom>
        </p:spPr>
      </p:pic>
    </p:spTree>
    <p:extLst>
      <p:ext uri="{BB962C8B-B14F-4D97-AF65-F5344CB8AC3E}">
        <p14:creationId xmlns:p14="http://schemas.microsoft.com/office/powerpoint/2010/main" val="117474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sz="4000" b="1" dirty="0">
                <a:solidFill>
                  <a:schemeClr val="bg1"/>
                </a:solidFill>
              </a:rPr>
              <a:t>Thank you!</a:t>
            </a:r>
          </a:p>
        </p:txBody>
      </p:sp>
      <p:sp>
        <p:nvSpPr>
          <p:cNvPr id="9" name="Subtitle 8"/>
          <p:cNvSpPr>
            <a:spLocks noGrp="1"/>
          </p:cNvSpPr>
          <p:nvPr>
            <p:ph type="subTitle" idx="1"/>
          </p:nvPr>
        </p:nvSpPr>
        <p:spPr/>
        <p:txBody>
          <a:bodyPr/>
          <a:lstStyle/>
          <a:p>
            <a:r>
              <a:rPr lang="en-US" sz="2400" dirty="0"/>
              <a:t>Caitlin Coyle, PhD</a:t>
            </a:r>
          </a:p>
          <a:p>
            <a:r>
              <a:rPr lang="en-US" sz="2400" dirty="0"/>
              <a:t>Gerontology at UMass Boston</a:t>
            </a:r>
          </a:p>
          <a:p>
            <a:r>
              <a:rPr lang="en-US" sz="2400" dirty="0" err="1"/>
              <a:t>caitlin.coyle@umb.edu</a:t>
            </a:r>
            <a:endParaRPr lang="en-US" sz="2400" dirty="0"/>
          </a:p>
          <a:p>
            <a:endParaRPr lang="en-US" sz="2400" dirty="0">
              <a:hlinkClick r:id="rId3"/>
            </a:endParaRPr>
          </a:p>
        </p:txBody>
      </p:sp>
      <p:sp>
        <p:nvSpPr>
          <p:cNvPr id="4" name="Slide Number Placeholder 3"/>
          <p:cNvSpPr>
            <a:spLocks noGrp="1"/>
          </p:cNvSpPr>
          <p:nvPr>
            <p:ph type="sldNum" sz="quarter" idx="4294967295"/>
          </p:nvPr>
        </p:nvSpPr>
        <p:spPr>
          <a:xfrm>
            <a:off x="0" y="6400800"/>
            <a:ext cx="1905000" cy="457200"/>
          </a:xfrm>
          <a:prstGeom prst="rect">
            <a:avLst/>
          </a:prstGeom>
        </p:spPr>
        <p:txBody>
          <a:bodyPr/>
          <a:lstStyle/>
          <a:p>
            <a:pPr>
              <a:defRPr/>
            </a:pPr>
            <a:fld id="{7614F85E-BB00-4FC1-BE8B-9FA3DA7B3B07}" type="slidenum">
              <a:rPr lang="en-US" smtClean="0"/>
              <a:pPr>
                <a:defRPr/>
              </a:pPr>
              <a:t>10</a:t>
            </a:fld>
            <a:endParaRPr lang="en-US"/>
          </a:p>
        </p:txBody>
      </p:sp>
    </p:spTree>
    <p:extLst>
      <p:ext uri="{BB962C8B-B14F-4D97-AF65-F5344CB8AC3E}">
        <p14:creationId xmlns:p14="http://schemas.microsoft.com/office/powerpoint/2010/main" val="197734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Collaborative Efforts in the Region</a:t>
            </a:r>
          </a:p>
        </p:txBody>
      </p:sp>
      <p:sp>
        <p:nvSpPr>
          <p:cNvPr id="3" name="Content Placeholder 2"/>
          <p:cNvSpPr>
            <a:spLocks noGrp="1"/>
          </p:cNvSpPr>
          <p:nvPr>
            <p:ph idx="1"/>
          </p:nvPr>
        </p:nvSpPr>
        <p:spPr/>
        <p:txBody>
          <a:bodyPr/>
          <a:lstStyle/>
          <a:p>
            <a:r>
              <a:rPr lang="en-US" dirty="0"/>
              <a:t>Blue Hill Regional Coordinating Council is leading the effort, in partnership with MAPC, </a:t>
            </a:r>
            <a:r>
              <a:rPr lang="en-US" dirty="0" err="1"/>
              <a:t>Umass</a:t>
            </a:r>
            <a:r>
              <a:rPr lang="en-US" dirty="0"/>
              <a:t> Boston, </a:t>
            </a:r>
            <a:r>
              <a:rPr lang="en-US" dirty="0" err="1"/>
              <a:t>WalkBoston</a:t>
            </a:r>
            <a:r>
              <a:rPr lang="en-US" dirty="0"/>
              <a:t> and municipal partners. Their work is supported by Tufts Health Plan Foundation, Beth Israel-Hingham and South Shore Hospital.</a:t>
            </a:r>
          </a:p>
          <a:p>
            <a:endParaRPr lang="en-US" dirty="0"/>
          </a:p>
        </p:txBody>
      </p:sp>
    </p:spTree>
    <p:extLst>
      <p:ext uri="{BB962C8B-B14F-4D97-AF65-F5344CB8AC3E}">
        <p14:creationId xmlns:p14="http://schemas.microsoft.com/office/powerpoint/2010/main" val="56038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5A8B"/>
            </a:solidFill>
          </a:ln>
        </p:spPr>
        <p:txBody>
          <a:bodyPr>
            <a:normAutofit/>
          </a:bodyPr>
          <a:lstStyle/>
          <a:p>
            <a:pPr algn="ctr"/>
            <a:r>
              <a:rPr lang="en-US" sz="4000" dirty="0"/>
              <a:t>An Age Friendly Community</a:t>
            </a:r>
          </a:p>
        </p:txBody>
      </p:sp>
      <p:sp>
        <p:nvSpPr>
          <p:cNvPr id="3" name="Content Placeholder 2"/>
          <p:cNvSpPr>
            <a:spLocks noGrp="1"/>
          </p:cNvSpPr>
          <p:nvPr>
            <p:ph idx="1"/>
          </p:nvPr>
        </p:nvSpPr>
        <p:spPr>
          <a:xfrm>
            <a:off x="-438562" y="1527093"/>
            <a:ext cx="3510412" cy="3730707"/>
          </a:xfrm>
        </p:spPr>
        <p:txBody>
          <a:bodyPr>
            <a:normAutofit/>
          </a:bodyPr>
          <a:lstStyle/>
          <a:p>
            <a:pPr marL="0" indent="0">
              <a:buClrTx/>
              <a:buNone/>
            </a:pPr>
            <a:r>
              <a:rPr lang="en-US" sz="3000" dirty="0"/>
              <a:t> </a:t>
            </a:r>
            <a:endParaRPr lang="en-US" sz="2800" i="1" dirty="0"/>
          </a:p>
          <a:p>
            <a:pPr marL="514350" lvl="1" indent="-514350">
              <a:spcBef>
                <a:spcPts val="0"/>
              </a:spcBef>
              <a:spcAft>
                <a:spcPts val="200"/>
              </a:spcAft>
              <a:buClrTx/>
              <a:buSzPct val="100000"/>
              <a:buFont typeface="Arial" panose="020B0604020202020204" pitchFamily="34" charset="0"/>
              <a:buChar char="•"/>
            </a:pPr>
            <a:endParaRPr lang="en-US" b="1" dirty="0"/>
          </a:p>
          <a:p>
            <a:pPr marL="91440" lvl="1" indent="-91440" algn="ctr">
              <a:spcBef>
                <a:spcPts val="1200"/>
              </a:spcBef>
              <a:spcAft>
                <a:spcPts val="200"/>
              </a:spcAft>
              <a:buClrTx/>
              <a:buSzPct val="100000"/>
              <a:buFont typeface="Calibri" panose="020F0502020204030204" pitchFamily="34" charset="0"/>
              <a:buChar char=" "/>
            </a:pPr>
            <a:endParaRPr lang="en-US" sz="2800" i="1" dirty="0"/>
          </a:p>
          <a:p>
            <a:pPr marL="91440" lvl="1" indent="-91440" algn="ctr">
              <a:spcBef>
                <a:spcPts val="1200"/>
              </a:spcBef>
              <a:spcAft>
                <a:spcPts val="200"/>
              </a:spcAft>
              <a:buClrTx/>
              <a:buSzPct val="100000"/>
              <a:buFont typeface="Calibri" panose="020F0502020204030204" pitchFamily="34" charset="0"/>
              <a:buChar char=" "/>
            </a:pPr>
            <a:endParaRPr lang="en-US" sz="2800" i="1" dirty="0">
              <a:solidFill>
                <a:schemeClr val="tx1"/>
              </a:solidFill>
            </a:endParaRPr>
          </a:p>
          <a:p>
            <a:endParaRPr lang="en-US" dirty="0"/>
          </a:p>
        </p:txBody>
      </p:sp>
      <p:grpSp>
        <p:nvGrpSpPr>
          <p:cNvPr id="6" name="Group 5"/>
          <p:cNvGrpSpPr/>
          <p:nvPr/>
        </p:nvGrpSpPr>
        <p:grpSpPr>
          <a:xfrm>
            <a:off x="211243" y="1417638"/>
            <a:ext cx="5721213" cy="5187903"/>
            <a:chOff x="2006745" y="809601"/>
            <a:chExt cx="5184653" cy="5238796"/>
          </a:xfrm>
        </p:grpSpPr>
        <p:grpSp>
          <p:nvGrpSpPr>
            <p:cNvPr id="7" name="Group 6"/>
            <p:cNvGrpSpPr/>
            <p:nvPr/>
          </p:nvGrpSpPr>
          <p:grpSpPr>
            <a:xfrm>
              <a:off x="3474948" y="863744"/>
              <a:ext cx="908550" cy="2190811"/>
              <a:chOff x="3474948" y="863744"/>
              <a:chExt cx="908550" cy="2190811"/>
            </a:xfrm>
          </p:grpSpPr>
          <p:sp>
            <p:nvSpPr>
              <p:cNvPr id="31" name="Oval 30"/>
              <p:cNvSpPr/>
              <p:nvPr/>
            </p:nvSpPr>
            <p:spPr>
              <a:xfrm rot="14700000" flipH="1">
                <a:off x="2833817" y="1504875"/>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32" name="TextBox 31"/>
              <p:cNvSpPr txBox="1"/>
              <p:nvPr/>
            </p:nvSpPr>
            <p:spPr>
              <a:xfrm rot="3916289">
                <a:off x="2970230" y="1702054"/>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Transportation</a:t>
                </a:r>
              </a:p>
            </p:txBody>
          </p:sp>
        </p:grpSp>
        <p:grpSp>
          <p:nvGrpSpPr>
            <p:cNvPr id="8" name="Group 7"/>
            <p:cNvGrpSpPr/>
            <p:nvPr/>
          </p:nvGrpSpPr>
          <p:grpSpPr>
            <a:xfrm>
              <a:off x="4715038" y="809601"/>
              <a:ext cx="908550" cy="2190811"/>
              <a:chOff x="4715038" y="809601"/>
              <a:chExt cx="908550" cy="2190811"/>
            </a:xfrm>
          </p:grpSpPr>
          <p:sp>
            <p:nvSpPr>
              <p:cNvPr id="29" name="Oval 28"/>
              <p:cNvSpPr/>
              <p:nvPr/>
            </p:nvSpPr>
            <p:spPr>
              <a:xfrm rot="17400000" flipH="1">
                <a:off x="4073907" y="1450732"/>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30" name="TextBox 29"/>
              <p:cNvSpPr txBox="1"/>
              <p:nvPr/>
            </p:nvSpPr>
            <p:spPr>
              <a:xfrm rot="17401892">
                <a:off x="4200328" y="1747035"/>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Housing</a:t>
                </a:r>
              </a:p>
            </p:txBody>
          </p:sp>
        </p:grpSp>
        <p:grpSp>
          <p:nvGrpSpPr>
            <p:cNvPr id="9" name="Group 8"/>
            <p:cNvGrpSpPr/>
            <p:nvPr/>
          </p:nvGrpSpPr>
          <p:grpSpPr>
            <a:xfrm>
              <a:off x="2013288" y="2458284"/>
              <a:ext cx="2190811" cy="908550"/>
              <a:chOff x="2048499" y="2372290"/>
              <a:chExt cx="2190811" cy="908550"/>
            </a:xfrm>
          </p:grpSpPr>
          <p:sp>
            <p:nvSpPr>
              <p:cNvPr id="27" name="Oval 26"/>
              <p:cNvSpPr/>
              <p:nvPr/>
            </p:nvSpPr>
            <p:spPr>
              <a:xfrm rot="12000000" flipH="1">
                <a:off x="2048499" y="2372290"/>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8" name="TextBox 27"/>
              <p:cNvSpPr txBox="1"/>
              <p:nvPr/>
            </p:nvSpPr>
            <p:spPr>
              <a:xfrm rot="1308890">
                <a:off x="2057246" y="2602248"/>
                <a:ext cx="189377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3207"/>
                    </a:solidFill>
                    <a:effectLst/>
                    <a:uLnTx/>
                    <a:uFillTx/>
                  </a:rPr>
                  <a:t>Outdoor space and buildings</a:t>
                </a:r>
              </a:p>
            </p:txBody>
          </p:sp>
        </p:grpSp>
        <p:grpSp>
          <p:nvGrpSpPr>
            <p:cNvPr id="10" name="Group 9"/>
            <p:cNvGrpSpPr/>
            <p:nvPr/>
          </p:nvGrpSpPr>
          <p:grpSpPr>
            <a:xfrm>
              <a:off x="2006745" y="2289322"/>
              <a:ext cx="5184653" cy="3759075"/>
              <a:chOff x="2006745" y="2289322"/>
              <a:chExt cx="5184653" cy="3759075"/>
            </a:xfrm>
          </p:grpSpPr>
          <p:grpSp>
            <p:nvGrpSpPr>
              <p:cNvPr id="11" name="Group 10"/>
              <p:cNvGrpSpPr/>
              <p:nvPr/>
            </p:nvGrpSpPr>
            <p:grpSpPr>
              <a:xfrm>
                <a:off x="4803128" y="3803443"/>
                <a:ext cx="908550" cy="2190811"/>
                <a:chOff x="4803128" y="3803443"/>
                <a:chExt cx="908550" cy="2190811"/>
              </a:xfrm>
            </p:grpSpPr>
            <p:sp>
              <p:nvSpPr>
                <p:cNvPr id="25" name="Oval 24"/>
                <p:cNvSpPr/>
                <p:nvPr/>
              </p:nvSpPr>
              <p:spPr>
                <a:xfrm rot="14700000" flipH="1">
                  <a:off x="4161997" y="4444574"/>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6" name="TextBox 25"/>
                <p:cNvSpPr txBox="1"/>
                <p:nvPr/>
              </p:nvSpPr>
              <p:spPr>
                <a:xfrm rot="3916289">
                  <a:off x="4330718" y="4673670"/>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Civic participation an</a:t>
                  </a:r>
                  <a:r>
                    <a:rPr kumimoji="0" lang="en-US" sz="1600" b="1" i="0" u="none" strike="noStrike" kern="0" cap="none" spc="0" normalizeH="0" baseline="0" noProof="0" dirty="0">
                      <a:ln>
                        <a:noFill/>
                      </a:ln>
                      <a:solidFill>
                        <a:srgbClr val="4A3207"/>
                      </a:solidFill>
                      <a:effectLst/>
                      <a:uLnTx/>
                      <a:uFillTx/>
                    </a:rPr>
                    <a:t>d</a:t>
                  </a:r>
                  <a:r>
                    <a:rPr kumimoji="0" lang="id-ID" sz="1600" b="1" i="0" u="none" strike="noStrike" kern="0" cap="none" spc="0" normalizeH="0" baseline="0" noProof="0" dirty="0">
                      <a:ln>
                        <a:noFill/>
                      </a:ln>
                      <a:solidFill>
                        <a:srgbClr val="4A3207"/>
                      </a:solidFill>
                      <a:effectLst/>
                      <a:uLnTx/>
                      <a:uFillTx/>
                    </a:rPr>
                    <a:t> employment</a:t>
                  </a:r>
                </a:p>
              </p:txBody>
            </p:sp>
          </p:grpSp>
          <p:grpSp>
            <p:nvGrpSpPr>
              <p:cNvPr id="12" name="Group 11"/>
              <p:cNvGrpSpPr/>
              <p:nvPr/>
            </p:nvGrpSpPr>
            <p:grpSpPr>
              <a:xfrm>
                <a:off x="4989069" y="2289322"/>
                <a:ext cx="2190811" cy="908550"/>
                <a:chOff x="4989069" y="2289322"/>
                <a:chExt cx="2190811" cy="908550"/>
              </a:xfrm>
            </p:grpSpPr>
            <p:sp>
              <p:nvSpPr>
                <p:cNvPr id="23" name="Oval 22"/>
                <p:cNvSpPr/>
                <p:nvPr/>
              </p:nvSpPr>
              <p:spPr>
                <a:xfrm rot="9300000" flipH="1">
                  <a:off x="4989069" y="2289322"/>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4" name="TextBox 23"/>
                <p:cNvSpPr txBox="1"/>
                <p:nvPr/>
              </p:nvSpPr>
              <p:spPr>
                <a:xfrm rot="20167534">
                  <a:off x="5188808" y="2509592"/>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Social participation</a:t>
                  </a:r>
                </a:p>
              </p:txBody>
            </p:sp>
          </p:grpSp>
          <p:grpSp>
            <p:nvGrpSpPr>
              <p:cNvPr id="13" name="Group 12"/>
              <p:cNvGrpSpPr/>
              <p:nvPr/>
            </p:nvGrpSpPr>
            <p:grpSpPr>
              <a:xfrm>
                <a:off x="3563038" y="3857586"/>
                <a:ext cx="908550" cy="2190811"/>
                <a:chOff x="3563038" y="3857586"/>
                <a:chExt cx="908550" cy="2190811"/>
              </a:xfrm>
            </p:grpSpPr>
            <p:sp>
              <p:nvSpPr>
                <p:cNvPr id="21" name="Oval 20"/>
                <p:cNvSpPr/>
                <p:nvPr/>
              </p:nvSpPr>
              <p:spPr>
                <a:xfrm rot="17400000" flipH="1">
                  <a:off x="2921907" y="4498717"/>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2" name="TextBox 21"/>
                <p:cNvSpPr txBox="1"/>
                <p:nvPr/>
              </p:nvSpPr>
              <p:spPr>
                <a:xfrm rot="17511420">
                  <a:off x="3089994" y="4717521"/>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Communication and information</a:t>
                  </a:r>
                </a:p>
              </p:txBody>
            </p:sp>
          </p:grpSp>
          <p:grpSp>
            <p:nvGrpSpPr>
              <p:cNvPr id="14" name="Group 13"/>
              <p:cNvGrpSpPr/>
              <p:nvPr/>
            </p:nvGrpSpPr>
            <p:grpSpPr>
              <a:xfrm>
                <a:off x="2006745" y="3660127"/>
                <a:ext cx="2190811" cy="908550"/>
                <a:chOff x="2006745" y="3660127"/>
                <a:chExt cx="2190811" cy="908550"/>
              </a:xfrm>
            </p:grpSpPr>
            <p:sp>
              <p:nvSpPr>
                <p:cNvPr id="19" name="Oval 18"/>
                <p:cNvSpPr/>
                <p:nvPr/>
              </p:nvSpPr>
              <p:spPr>
                <a:xfrm rot="9300000" flipH="1">
                  <a:off x="2006745" y="3660127"/>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0" name="TextBox 19"/>
                <p:cNvSpPr txBox="1"/>
                <p:nvPr/>
              </p:nvSpPr>
              <p:spPr>
                <a:xfrm rot="20167534">
                  <a:off x="2125088" y="3833605"/>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3207"/>
                      </a:solidFill>
                      <a:effectLst/>
                      <a:uLnTx/>
                      <a:uFillTx/>
                    </a:rPr>
                    <a:t>Community support and health services</a:t>
                  </a:r>
                </a:p>
              </p:txBody>
            </p:sp>
          </p:grpSp>
          <p:grpSp>
            <p:nvGrpSpPr>
              <p:cNvPr id="15" name="Group 14"/>
              <p:cNvGrpSpPr/>
              <p:nvPr/>
            </p:nvGrpSpPr>
            <p:grpSpPr>
              <a:xfrm>
                <a:off x="5000587" y="3529413"/>
                <a:ext cx="2190811" cy="908550"/>
                <a:chOff x="5000587" y="3529413"/>
                <a:chExt cx="2190811" cy="908550"/>
              </a:xfrm>
            </p:grpSpPr>
            <p:sp>
              <p:nvSpPr>
                <p:cNvPr id="17" name="Oval 16"/>
                <p:cNvSpPr/>
                <p:nvPr/>
              </p:nvSpPr>
              <p:spPr>
                <a:xfrm rot="12000000" flipH="1">
                  <a:off x="5000587" y="3529413"/>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18" name="TextBox 17"/>
                <p:cNvSpPr txBox="1"/>
                <p:nvPr/>
              </p:nvSpPr>
              <p:spPr>
                <a:xfrm rot="1187885">
                  <a:off x="5175647" y="3718015"/>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Respect and social inclusion</a:t>
                  </a:r>
                </a:p>
              </p:txBody>
            </p:sp>
          </p:grpSp>
          <p:sp>
            <p:nvSpPr>
              <p:cNvPr id="16" name="Oval 15"/>
              <p:cNvSpPr/>
              <p:nvPr/>
            </p:nvSpPr>
            <p:spPr>
              <a:xfrm>
                <a:off x="3852716" y="2667091"/>
                <a:ext cx="1523817" cy="1523817"/>
              </a:xfrm>
              <a:prstGeom prst="ellipse">
                <a:avLst/>
              </a:prstGeom>
              <a:solidFill>
                <a:srgbClr val="B78B41"/>
              </a:solidFill>
              <a:ln w="25400" cap="flat" cmpd="sng" algn="ctr">
                <a:noFill/>
                <a:prstDash val="solid"/>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kern="0" dirty="0">
                    <a:solidFill>
                      <a:prstClr val="white"/>
                    </a:solidFill>
                  </a:rPr>
                  <a:t>Age Friendly Hingham</a:t>
                </a:r>
                <a:endParaRPr kumimoji="0" lang="id-ID" sz="1700" b="1" i="0" u="none" strike="noStrike" kern="0" cap="none" spc="0" normalizeH="0" baseline="0" noProof="0" dirty="0">
                  <a:ln>
                    <a:noFill/>
                  </a:ln>
                  <a:solidFill>
                    <a:prstClr val="white"/>
                  </a:solidFill>
                  <a:effectLst/>
                  <a:uLnTx/>
                  <a:uFillTx/>
                </a:endParaRPr>
              </a:p>
            </p:txBody>
          </p:sp>
        </p:grpSp>
      </p:grpSp>
      <p:sp>
        <p:nvSpPr>
          <p:cNvPr id="33" name="TextBox 32"/>
          <p:cNvSpPr txBox="1"/>
          <p:nvPr/>
        </p:nvSpPr>
        <p:spPr>
          <a:xfrm>
            <a:off x="6000262" y="1568650"/>
            <a:ext cx="2381737" cy="3970318"/>
          </a:xfrm>
          <a:prstGeom prst="rect">
            <a:avLst/>
          </a:prstGeom>
          <a:solidFill>
            <a:schemeClr val="bg1"/>
          </a:solidFill>
        </p:spPr>
        <p:txBody>
          <a:bodyPr wrap="square" rtlCol="0" anchor="t">
            <a:spAutoFit/>
          </a:bodyPr>
          <a:lstStyle/>
          <a:p>
            <a:r>
              <a:rPr lang="en-US" dirty="0"/>
              <a:t>Age Friendly State</a:t>
            </a:r>
          </a:p>
          <a:p>
            <a:endParaRPr lang="en-US" dirty="0"/>
          </a:p>
          <a:p>
            <a:r>
              <a:rPr lang="en-US" dirty="0"/>
              <a:t>Needs Assessment 2013</a:t>
            </a:r>
          </a:p>
          <a:p>
            <a:endParaRPr lang="en-US" dirty="0"/>
          </a:p>
          <a:p>
            <a:r>
              <a:rPr lang="en-US" dirty="0"/>
              <a:t>Master Plan update underway</a:t>
            </a:r>
          </a:p>
          <a:p>
            <a:endParaRPr lang="en-US" dirty="0"/>
          </a:p>
          <a:p>
            <a:r>
              <a:rPr lang="en-US" dirty="0"/>
              <a:t>Active Senior Center</a:t>
            </a:r>
          </a:p>
          <a:p>
            <a:endParaRPr lang="en-US" dirty="0"/>
          </a:p>
          <a:p>
            <a:r>
              <a:rPr lang="en-US" dirty="0"/>
              <a:t>Tax Work-Off Program</a:t>
            </a:r>
            <a:endParaRPr lang="en-US" dirty="0">
              <a:cs typeface="Calibri"/>
            </a:endParaRPr>
          </a:p>
          <a:p>
            <a:endParaRPr lang="en-US" dirty="0"/>
          </a:p>
          <a:p>
            <a:r>
              <a:rPr lang="en-US" dirty="0"/>
              <a:t>Exploring the Age Friendly Network</a:t>
            </a:r>
          </a:p>
        </p:txBody>
      </p:sp>
    </p:spTree>
    <p:extLst>
      <p:ext uri="{BB962C8B-B14F-4D97-AF65-F5344CB8AC3E}">
        <p14:creationId xmlns:p14="http://schemas.microsoft.com/office/powerpoint/2010/main" val="87869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Hingham’s 60+ population and projections to 2030</a:t>
            </a:r>
          </a:p>
        </p:txBody>
      </p:sp>
      <p:graphicFrame>
        <p:nvGraphicFramePr>
          <p:cNvPr id="5" name="Chart 4">
            <a:extLst>
              <a:ext uri="{FF2B5EF4-FFF2-40B4-BE49-F238E27FC236}">
                <a16:creationId xmlns:a16="http://schemas.microsoft.com/office/drawing/2014/main" id="{145BA813-995A-8F43-B686-55B41B3EF9FD}"/>
              </a:ext>
            </a:extLst>
          </p:cNvPr>
          <p:cNvGraphicFramePr/>
          <p:nvPr/>
        </p:nvGraphicFramePr>
        <p:xfrm>
          <a:off x="1725145" y="1702733"/>
          <a:ext cx="5962650" cy="3783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600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3800"/>
            <a:ext cx="7507287" cy="1362075"/>
          </a:xfrm>
        </p:spPr>
        <p:txBody>
          <a:bodyPr/>
          <a:lstStyle/>
          <a:p>
            <a:pPr>
              <a:defRPr/>
            </a:pPr>
            <a:r>
              <a:rPr lang="en-US" dirty="0">
                <a:latin typeface="Arial" panose="020B0604020202020204" pitchFamily="34" charset="0"/>
                <a:cs typeface="Arial" panose="020B0604020202020204" pitchFamily="34" charset="0"/>
              </a:rPr>
              <a:t>What we heard…</a:t>
            </a:r>
          </a:p>
        </p:txBody>
      </p:sp>
    </p:spTree>
    <p:extLst>
      <p:ext uri="{BB962C8B-B14F-4D97-AF65-F5344CB8AC3E}">
        <p14:creationId xmlns:p14="http://schemas.microsoft.com/office/powerpoint/2010/main" val="77670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Conversations</a:t>
            </a:r>
          </a:p>
        </p:txBody>
      </p:sp>
      <p:sp>
        <p:nvSpPr>
          <p:cNvPr id="4" name="Content Placeholder 3"/>
          <p:cNvSpPr>
            <a:spLocks noGrp="1"/>
          </p:cNvSpPr>
          <p:nvPr>
            <p:ph idx="1"/>
          </p:nvPr>
        </p:nvSpPr>
        <p:spPr/>
        <p:txBody>
          <a:bodyPr/>
          <a:lstStyle/>
          <a:p>
            <a:r>
              <a:rPr lang="en-US" dirty="0"/>
              <a:t>We facilitated community conversations in each of the 7 communities in the “metro Quincy area”</a:t>
            </a:r>
          </a:p>
          <a:p>
            <a:pPr lvl="2"/>
            <a:r>
              <a:rPr lang="en-US" dirty="0"/>
              <a:t>Randolph</a:t>
            </a:r>
          </a:p>
          <a:p>
            <a:pPr lvl="2"/>
            <a:r>
              <a:rPr lang="en-US" dirty="0"/>
              <a:t>Weymouth</a:t>
            </a:r>
          </a:p>
          <a:p>
            <a:pPr lvl="2"/>
            <a:r>
              <a:rPr lang="en-US" dirty="0"/>
              <a:t>Quincy</a:t>
            </a:r>
          </a:p>
          <a:p>
            <a:pPr lvl="2"/>
            <a:r>
              <a:rPr lang="en-US" dirty="0"/>
              <a:t>Braintree</a:t>
            </a:r>
          </a:p>
          <a:p>
            <a:pPr lvl="2"/>
            <a:r>
              <a:rPr lang="en-US" dirty="0"/>
              <a:t>Milton	</a:t>
            </a:r>
          </a:p>
          <a:p>
            <a:pPr lvl="2"/>
            <a:r>
              <a:rPr lang="en-US" dirty="0"/>
              <a:t>Hull</a:t>
            </a:r>
          </a:p>
          <a:p>
            <a:pPr lvl="2"/>
            <a:r>
              <a:rPr lang="en-US" dirty="0"/>
              <a:t>Hingham</a:t>
            </a:r>
          </a:p>
          <a:p>
            <a:endParaRPr lang="en-US" dirty="0"/>
          </a:p>
          <a:p>
            <a:r>
              <a:rPr lang="en-US" dirty="0"/>
              <a:t>We facilitated 1 community conversations in Hingham</a:t>
            </a:r>
          </a:p>
          <a:p>
            <a:pPr lvl="1"/>
            <a:r>
              <a:rPr lang="en-US" dirty="0"/>
              <a:t>~ 17 attendees in total</a:t>
            </a: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E8362075-1955-40A9-9741-A2C5F4D04221}" type="slidenum">
              <a:rPr lang="en-US" smtClean="0"/>
              <a:pPr>
                <a:defRPr/>
              </a:pPr>
              <a:t>6</a:t>
            </a:fld>
            <a:endParaRPr lang="en-US"/>
          </a:p>
        </p:txBody>
      </p:sp>
    </p:spTree>
    <p:extLst>
      <p:ext uri="{BB962C8B-B14F-4D97-AF65-F5344CB8AC3E}">
        <p14:creationId xmlns:p14="http://schemas.microsoft.com/office/powerpoint/2010/main" val="174827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232" y="228600"/>
            <a:ext cx="8229600" cy="3200400"/>
          </a:xfrm>
        </p:spPr>
        <p:txBody>
          <a:bodyPr>
            <a:normAutofit/>
          </a:bodyPr>
          <a:lstStyle/>
          <a:p>
            <a:br>
              <a:rPr lang="en-US" sz="4400" i="1" dirty="0"/>
            </a:br>
            <a:endParaRPr lang="en-US" sz="4400" i="1"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E8362075-1955-40A9-9741-A2C5F4D04221}" type="slidenum">
              <a:rPr lang="en-US" smtClean="0"/>
              <a:pPr>
                <a:defRPr/>
              </a:pPr>
              <a:t>7</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458273"/>
              </p:ext>
            </p:extLst>
          </p:nvPr>
        </p:nvGraphicFramePr>
        <p:xfrm>
          <a:off x="405442" y="598920"/>
          <a:ext cx="7764243" cy="5347739"/>
        </p:xfrm>
        <a:graphic>
          <a:graphicData uri="http://schemas.openxmlformats.org/drawingml/2006/table">
            <a:tbl>
              <a:tblPr firstRow="1" bandRow="1">
                <a:tableStyleId>{5C22544A-7EE6-4342-B048-85BDC9FD1C3A}</a:tableStyleId>
              </a:tblPr>
              <a:tblGrid>
                <a:gridCol w="1797363">
                  <a:extLst>
                    <a:ext uri="{9D8B030D-6E8A-4147-A177-3AD203B41FA5}">
                      <a16:colId xmlns:a16="http://schemas.microsoft.com/office/drawing/2014/main" val="1034622425"/>
                    </a:ext>
                  </a:extLst>
                </a:gridCol>
                <a:gridCol w="5966880">
                  <a:extLst>
                    <a:ext uri="{9D8B030D-6E8A-4147-A177-3AD203B41FA5}">
                      <a16:colId xmlns:a16="http://schemas.microsoft.com/office/drawing/2014/main" val="3249955245"/>
                    </a:ext>
                  </a:extLst>
                </a:gridCol>
              </a:tblGrid>
              <a:tr h="408842">
                <a:tc gridSpan="2">
                  <a:txBody>
                    <a:bodyPr/>
                    <a:lstStyle/>
                    <a:p>
                      <a:pPr algn="ctr"/>
                      <a:r>
                        <a:rPr lang="en-US" dirty="0"/>
                        <a:t> Barriers to </a:t>
                      </a:r>
                      <a:r>
                        <a:rPr lang="en-US" baseline="0" dirty="0"/>
                        <a:t>Accessibility in Hingham</a:t>
                      </a:r>
                      <a:endParaRPr lang="en-US" dirty="0"/>
                    </a:p>
                  </a:txBody>
                  <a:tcPr>
                    <a:solidFill>
                      <a:srgbClr val="002060"/>
                    </a:solidFill>
                  </a:tcPr>
                </a:tc>
                <a:tc hMerge="1">
                  <a:txBody>
                    <a:bodyPr/>
                    <a:lstStyle/>
                    <a:p>
                      <a:endParaRPr lang="en-US" dirty="0"/>
                    </a:p>
                  </a:txBody>
                  <a:tcPr>
                    <a:solidFill>
                      <a:srgbClr val="002060"/>
                    </a:solidFill>
                  </a:tcPr>
                </a:tc>
                <a:extLst>
                  <a:ext uri="{0D108BD9-81ED-4DB2-BD59-A6C34878D82A}">
                    <a16:rowId xmlns:a16="http://schemas.microsoft.com/office/drawing/2014/main" val="434154881"/>
                  </a:ext>
                </a:extLst>
              </a:tr>
              <a:tr h="1590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baseline="0" dirty="0"/>
                        <a:t>Transportation</a:t>
                      </a:r>
                      <a:endParaRPr lang="en-US" b="1" u="sng" dirty="0"/>
                    </a:p>
                    <a:p>
                      <a:pPr algn="ctr"/>
                      <a:endParaRPr lang="en-US" sz="1800" b="1" i="0" u="sng" baseline="0" dirty="0">
                        <a:solidFill>
                          <a:srgbClr val="000000"/>
                        </a:solidFill>
                        <a:effectLst/>
                        <a:latin typeface="Calibri" panose="020F0502020204030204" pitchFamily="34" charset="0"/>
                      </a:endParaRPr>
                    </a:p>
                  </a:txBody>
                  <a:tcPr/>
                </a:tc>
                <a:tc>
                  <a:txBody>
                    <a:bodyPr/>
                    <a:lstStyle/>
                    <a:p>
                      <a:pPr marL="285750" indent="-285750">
                        <a:buFont typeface="Arial" panose="020B0604020202020204" pitchFamily="34" charset="0"/>
                        <a:buChar char="•"/>
                      </a:pPr>
                      <a:r>
                        <a:rPr lang="en-US" sz="1800" b="0" i="0" dirty="0">
                          <a:solidFill>
                            <a:srgbClr val="000000"/>
                          </a:solidFill>
                          <a:effectLst/>
                          <a:latin typeface="Calibri"/>
                        </a:rPr>
                        <a:t>Limited capacity of volunteer drivers, parking at train stations</a:t>
                      </a: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Need is higher than offerings</a:t>
                      </a: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Limited schedules</a:t>
                      </a:r>
                    </a:p>
                  </a:txBody>
                  <a:tcPr/>
                </a:tc>
                <a:extLst>
                  <a:ext uri="{0D108BD9-81ED-4DB2-BD59-A6C34878D82A}">
                    <a16:rowId xmlns:a16="http://schemas.microsoft.com/office/drawing/2014/main" val="1653462234"/>
                  </a:ext>
                </a:extLst>
              </a:tr>
              <a:tr h="1162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t>Public Spaces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Car-dependent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Limited public transportation to access outdoor spaces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Limited parking fills up quickly</a:t>
                      </a:r>
                    </a:p>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sz="1800" b="0" i="0" dirty="0">
                          <a:solidFill>
                            <a:srgbClr val="000000"/>
                          </a:solidFill>
                          <a:effectLst/>
                          <a:latin typeface="Calibri"/>
                        </a:rPr>
                        <a:t>Complete streets initiative has not been started, cross-walks and sidewalks need attention</a:t>
                      </a:r>
                      <a:endParaRPr lang="en-US" sz="1800" b="0" i="0"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272706448"/>
                  </a:ext>
                </a:extLst>
              </a:tr>
              <a:tr h="1389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t>Social Participation</a:t>
                      </a:r>
                    </a:p>
                    <a:p>
                      <a:pPr algn="ctr"/>
                      <a:endParaRPr lang="en-US" b="1" u="sng"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solidFill>
                            <a:srgbClr val="000000"/>
                          </a:solidFill>
                          <a:effectLst/>
                          <a:latin typeface="Calibri" panose="020F0502020204030204" pitchFamily="34" charset="0"/>
                        </a:rPr>
                        <a:t>Limited opportunities for multi-generational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solidFill>
                            <a:srgbClr val="000000"/>
                          </a:solidFill>
                          <a:effectLst/>
                          <a:latin typeface="Calibri"/>
                        </a:rPr>
                        <a:t>Access to Hingham’s outdoor spaces is difficult for older adults and people with mobility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baseline="0"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94679610"/>
                  </a:ext>
                </a:extLst>
              </a:tr>
              <a:tr h="496196">
                <a:tc>
                  <a:txBody>
                    <a:bodyPr/>
                    <a:lstStyle/>
                    <a:p>
                      <a:pPr algn="ctr"/>
                      <a:r>
                        <a:rPr lang="en-US" b="1" u="sng" dirty="0"/>
                        <a:t>Communication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solidFill>
                            <a:srgbClr val="000000"/>
                          </a:solidFill>
                          <a:effectLst/>
                          <a:latin typeface="Calibri"/>
                        </a:rPr>
                        <a:t>Inconsistent information about Town messages</a:t>
                      </a:r>
                    </a:p>
                  </a:txBody>
                  <a:tcPr/>
                </a:tc>
                <a:extLst>
                  <a:ext uri="{0D108BD9-81ED-4DB2-BD59-A6C34878D82A}">
                    <a16:rowId xmlns:a16="http://schemas.microsoft.com/office/drawing/2014/main" val="3631195269"/>
                  </a:ext>
                </a:extLst>
              </a:tr>
            </a:tbl>
          </a:graphicData>
        </a:graphic>
      </p:graphicFrame>
    </p:spTree>
    <p:extLst>
      <p:ext uri="{BB962C8B-B14F-4D97-AF65-F5344CB8AC3E}">
        <p14:creationId xmlns:p14="http://schemas.microsoft.com/office/powerpoint/2010/main" val="21016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92"/>
            <a:ext cx="8229600" cy="1143000"/>
          </a:xfrm>
        </p:spPr>
        <p:txBody>
          <a:bodyPr/>
          <a:lstStyle/>
          <a:p>
            <a:r>
              <a:rPr lang="en-US" dirty="0"/>
              <a:t>Suggested Action Steps to Address Needs:</a:t>
            </a:r>
          </a:p>
        </p:txBody>
      </p:sp>
      <p:sp>
        <p:nvSpPr>
          <p:cNvPr id="4" name="Content Placeholder 3"/>
          <p:cNvSpPr txBox="1">
            <a:spLocks noGrp="1"/>
          </p:cNvSpPr>
          <p:nvPr>
            <p:ph idx="1"/>
          </p:nvPr>
        </p:nvSpPr>
        <p:spPr>
          <a:xfrm>
            <a:off x="457200" y="1219200"/>
            <a:ext cx="7848600" cy="5921621"/>
          </a:xfrm>
          <a:prstGeom prst="rect">
            <a:avLst/>
          </a:prstGeom>
          <a:noFill/>
        </p:spPr>
        <p:txBody>
          <a:bodyPr wrap="square" rtlCol="0">
            <a:spAutoFit/>
          </a:bodyPr>
          <a:lstStyle/>
          <a:p>
            <a:pPr>
              <a:buFont typeface="Arial" panose="020B0604020202020204" pitchFamily="34" charset="0"/>
              <a:buChar char="•"/>
            </a:pPr>
            <a:r>
              <a:rPr lang="en-US" dirty="0"/>
              <a:t>Build volunteer base</a:t>
            </a:r>
          </a:p>
          <a:p>
            <a:pPr lvl="1">
              <a:buFont typeface="Arial" panose="020B0604020202020204" pitchFamily="34" charset="0"/>
              <a:buChar char="•"/>
            </a:pPr>
            <a:r>
              <a:rPr lang="en-US" dirty="0"/>
              <a:t>For rides, errands, etc.</a:t>
            </a:r>
          </a:p>
          <a:p>
            <a:pPr lvl="1">
              <a:buFont typeface="Arial" panose="020B0604020202020204" pitchFamily="34" charset="0"/>
              <a:buChar char="•"/>
            </a:pPr>
            <a:r>
              <a:rPr lang="en-US" dirty="0"/>
              <a:t>Look at Fish, the Barnstable model, or other town transportation programs.</a:t>
            </a:r>
          </a:p>
          <a:p>
            <a:pPr>
              <a:buFont typeface="Arial" panose="020B0604020202020204" pitchFamily="34" charset="0"/>
              <a:buChar char="•"/>
            </a:pPr>
            <a:r>
              <a:rPr lang="en-US" dirty="0"/>
              <a:t>Promote intergenerational meet-ups in Hingham</a:t>
            </a:r>
          </a:p>
          <a:p>
            <a:pPr>
              <a:buFont typeface="Arial" panose="020B0604020202020204" pitchFamily="34" charset="0"/>
              <a:buChar char="•"/>
            </a:pPr>
            <a:r>
              <a:rPr lang="en-US" dirty="0"/>
              <a:t>Hold regional discussions about improving transportation options</a:t>
            </a:r>
          </a:p>
          <a:p>
            <a:pPr>
              <a:buFont typeface="Arial" panose="020B0604020202020204" pitchFamily="34" charset="0"/>
              <a:buChar char="•"/>
            </a:pPr>
            <a:r>
              <a:rPr lang="en-US">
                <a:ea typeface="ＭＳ Ｐゴシック"/>
              </a:rPr>
              <a:t>Investigate trusted rideshare options</a:t>
            </a:r>
          </a:p>
          <a:p>
            <a:pPr>
              <a:buFont typeface="Arial" panose="020B0604020202020204" pitchFamily="34" charset="0"/>
              <a:buChar char="•"/>
            </a:pPr>
            <a:r>
              <a:rPr lang="en-US" dirty="0">
                <a:ea typeface="ＭＳ Ｐゴシック"/>
              </a:rPr>
              <a:t>Look into ways for the fire department to coordinate with health services to improve access to medical transportation for vulnerable residents</a:t>
            </a:r>
          </a:p>
          <a:p>
            <a:pPr>
              <a:buFont typeface="Arial" panose="020B0604020202020204" pitchFamily="34" charset="0"/>
              <a:buChar char="•"/>
            </a:pPr>
            <a:r>
              <a:rPr lang="en-US" dirty="0"/>
              <a:t>Look into ways to increase amount of parking for older adult</a:t>
            </a:r>
          </a:p>
          <a:p>
            <a:pPr lvl="1">
              <a:buFont typeface="Arial" panose="020B0604020202020204" pitchFamily="34" charset="0"/>
              <a:buChar char="•"/>
            </a:pPr>
            <a:r>
              <a:rPr lang="en-US" dirty="0"/>
              <a:t>For example, designated parking spaces for older adults</a:t>
            </a:r>
          </a:p>
          <a:p>
            <a:pPr>
              <a:buFont typeface="Arial" panose="020B0604020202020204" pitchFamily="34" charset="0"/>
              <a:buChar char="•"/>
            </a:pPr>
            <a:r>
              <a:rPr lang="en-US" dirty="0"/>
              <a:t>Look into ways to expand the hours and volunteer capacity of older adult transportation</a:t>
            </a:r>
          </a:p>
          <a:p>
            <a:pPr>
              <a:buFont typeface="Arial" panose="020B0604020202020204" pitchFamily="34" charset="0"/>
              <a:buChar char="•"/>
            </a:pPr>
            <a:r>
              <a:rPr lang="en-US">
                <a:ea typeface="ＭＳ Ｐゴシック"/>
              </a:rPr>
              <a:t>Host quarterly stakeholder coffee hours to share information</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13795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Next Steps Towards Age-Friendliness:</a:t>
            </a:r>
          </a:p>
        </p:txBody>
      </p:sp>
      <p:sp>
        <p:nvSpPr>
          <p:cNvPr id="3" name="Content Placeholder 2"/>
          <p:cNvSpPr>
            <a:spLocks noGrp="1"/>
          </p:cNvSpPr>
          <p:nvPr>
            <p:ph idx="1"/>
          </p:nvPr>
        </p:nvSpPr>
        <p:spPr/>
        <p:txBody>
          <a:bodyPr/>
          <a:lstStyle/>
          <a:p>
            <a:r>
              <a:rPr lang="en-US" dirty="0"/>
              <a:t>Establish an age friendly steering committee</a:t>
            </a:r>
          </a:p>
          <a:p>
            <a:pPr lvl="1"/>
            <a:r>
              <a:rPr lang="en-US" dirty="0"/>
              <a:t>Engage residents in the process</a:t>
            </a:r>
          </a:p>
          <a:p>
            <a:pPr lvl="1"/>
            <a:endParaRPr lang="en-US" dirty="0"/>
          </a:p>
          <a:p>
            <a:r>
              <a:rPr lang="en-US" dirty="0"/>
              <a:t>Conduct a review of recent planning processes in Hingham to identify existing “age friendly efforts” and incorporate age friendly language where appropriate</a:t>
            </a:r>
          </a:p>
          <a:p>
            <a:endParaRPr lang="en-US" dirty="0"/>
          </a:p>
          <a:p>
            <a:r>
              <a:rPr lang="en-US" dirty="0"/>
              <a:t>Develop a set of priority areas for the Town to move towards its age friendly goals</a:t>
            </a:r>
          </a:p>
          <a:p>
            <a:pPr lvl="1"/>
            <a:r>
              <a:rPr lang="en-US" dirty="0"/>
              <a:t>Involve the steering committee in taking action within those priority areas</a:t>
            </a:r>
          </a:p>
        </p:txBody>
      </p:sp>
    </p:spTree>
    <p:extLst>
      <p:ext uri="{BB962C8B-B14F-4D97-AF65-F5344CB8AC3E}">
        <p14:creationId xmlns:p14="http://schemas.microsoft.com/office/powerpoint/2010/main" val="45352535"/>
      </p:ext>
    </p:extLst>
  </p:cSld>
  <p:clrMapOvr>
    <a:masterClrMapping/>
  </p:clrMapOvr>
</p:sld>
</file>

<file path=ppt/theme/theme1.xml><?xml version="1.0" encoding="utf-8"?>
<a:theme xmlns:a="http://schemas.openxmlformats.org/drawingml/2006/main" name="UMB theme">
  <a:themeElements>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MassBoston-PP-template.ppt-0109">
  <a:themeElements>
    <a:clrScheme name="UMassBoston-PP-template.ppt-01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assBoston-PP-template.ppt-0109">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UMassBoston-PP-template.ppt-01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assBoston-PP-template.ppt-01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assBoston-PP-template.ppt-01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assBoston-PP-template.ppt-01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assBoston-PP-template.ppt-01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assBoston-PP-template.ppt-01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assBoston-PP-template.ppt-010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assBoston-PP-template.ppt-01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assBoston-PP-template.ppt-01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assBoston-PP-template.ppt-01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assBoston-PP-template.ppt-01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assBoston-PP-template.ppt-01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EFA3785FC50438A5CE0467113ADF5" ma:contentTypeVersion="12" ma:contentTypeDescription="Create a new document." ma:contentTypeScope="" ma:versionID="168cd0c61b1cb03dd163b6a8e503f64b">
  <xsd:schema xmlns:xsd="http://www.w3.org/2001/XMLSchema" xmlns:xs="http://www.w3.org/2001/XMLSchema" xmlns:p="http://schemas.microsoft.com/office/2006/metadata/properties" xmlns:ns3="28333d97-f83f-43f0-8e2a-d0a9ba9678ac" xmlns:ns4="6c122e25-6aea-44cb-9533-f337dbfc1912" targetNamespace="http://schemas.microsoft.com/office/2006/metadata/properties" ma:root="true" ma:fieldsID="113eba55aeaaf95b9046ec89d1aa0942" ns3:_="" ns4:_="">
    <xsd:import namespace="28333d97-f83f-43f0-8e2a-d0a9ba9678ac"/>
    <xsd:import namespace="6c122e25-6aea-44cb-9533-f337dbfc19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33d97-f83f-43f0-8e2a-d0a9ba967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122e25-6aea-44cb-9533-f337dbfc19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9E719-DD71-481C-9BF9-E4FF53410B57}">
  <ds:schemaRefs>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28333d97-f83f-43f0-8e2a-d0a9ba9678ac"/>
    <ds:schemaRef ds:uri="http://purl.org/dc/elements/1.1/"/>
    <ds:schemaRef ds:uri="http://schemas.openxmlformats.org/package/2006/metadata/core-properties"/>
    <ds:schemaRef ds:uri="6c122e25-6aea-44cb-9533-f337dbfc1912"/>
    <ds:schemaRef ds:uri="http://purl.org/dc/dcmitype/"/>
  </ds:schemaRefs>
</ds:datastoreItem>
</file>

<file path=customXml/itemProps2.xml><?xml version="1.0" encoding="utf-8"?>
<ds:datastoreItem xmlns:ds="http://schemas.openxmlformats.org/officeDocument/2006/customXml" ds:itemID="{57CE156B-CF7F-465E-BC50-393963C2A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33d97-f83f-43f0-8e2a-d0a9ba9678ac"/>
    <ds:schemaRef ds:uri="6c122e25-6aea-44cb-9533-f337dbfc1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8F78F-E402-416E-8ABD-F0593FC58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UMB theme</Template>
  <TotalTime>10862</TotalTime>
  <Words>602</Words>
  <Application>Microsoft Office PowerPoint</Application>
  <PresentationFormat>On-screen Show (4:3)</PresentationFormat>
  <Paragraphs>109</Paragraphs>
  <Slides>10</Slides>
  <Notes>8</Notes>
  <HiddenSlides>0</HiddenSlides>
  <MMClips>0</MMClips>
  <ScaleCrop>false</ScaleCrop>
  <HeadingPairs>
    <vt:vector size="4" baseType="variant">
      <vt:variant>
        <vt:lpstr>Theme</vt:lpstr>
      </vt:variant>
      <vt:variant>
        <vt:i4>13</vt:i4>
      </vt:variant>
      <vt:variant>
        <vt:lpstr>Slide Titles</vt:lpstr>
      </vt:variant>
      <vt:variant>
        <vt:i4>10</vt:i4>
      </vt:variant>
    </vt:vector>
  </HeadingPairs>
  <TitlesOfParts>
    <vt:vector size="23" baseType="lpstr">
      <vt:lpstr>UMB theme</vt:lpstr>
      <vt:lpstr>UMassBoston-PP-template.ppt-0109</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Office Theme</vt:lpstr>
      <vt:lpstr>Advancing an Age Friendly Hingham</vt:lpstr>
      <vt:lpstr>Our Collaborative Efforts in the Region</vt:lpstr>
      <vt:lpstr>An Age Friendly Community</vt:lpstr>
      <vt:lpstr>Hingham’s 60+ population and projections to 2030</vt:lpstr>
      <vt:lpstr>What we heard…</vt:lpstr>
      <vt:lpstr>Community Conversations</vt:lpstr>
      <vt:lpstr> </vt:lpstr>
      <vt:lpstr>Suggested Action Steps to Address Needs:</vt:lpstr>
      <vt:lpstr>Possible Next Steps Towards Age-Friendliness: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distribution for Falmouth and Massachusetts, 2010</dc:title>
  <dc:creator>JMutchler</dc:creator>
  <cp:lastModifiedBy>RMailman</cp:lastModifiedBy>
  <cp:revision>233</cp:revision>
  <cp:lastPrinted>2020-01-13T14:37:34Z</cp:lastPrinted>
  <dcterms:created xsi:type="dcterms:W3CDTF">2013-04-02T20:04:58Z</dcterms:created>
  <dcterms:modified xsi:type="dcterms:W3CDTF">2020-04-08T00:32:45Z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0x010100645EFA3785FC50438A5CE0467113ADF5</vt:lpwstr>
  </property>
</Properties>
</file>