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10.xml" ContentType="application/vnd.openxmlformats-officedocument.theme+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theme/theme11.xml" ContentType="application/vnd.openxmlformats-officedocument.theme+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theme/theme12.xml" ContentType="application/vnd.openxmlformats-officedocument.theme+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3" r:id="rId5"/>
    <p:sldMasterId id="2147483685" r:id="rId6"/>
    <p:sldMasterId id="2147483697" r:id="rId7"/>
    <p:sldMasterId id="2147483709" r:id="rId8"/>
    <p:sldMasterId id="2147483721" r:id="rId9"/>
    <p:sldMasterId id="2147483733" r:id="rId10"/>
    <p:sldMasterId id="2147483745" r:id="rId11"/>
    <p:sldMasterId id="2147483757" r:id="rId12"/>
    <p:sldMasterId id="2147483769" r:id="rId13"/>
    <p:sldMasterId id="2147483781" r:id="rId14"/>
    <p:sldMasterId id="2147483793" r:id="rId15"/>
    <p:sldMasterId id="2147483805" r:id="rId16"/>
  </p:sldMasterIdLst>
  <p:notesMasterIdLst>
    <p:notesMasterId r:id="rId27"/>
  </p:notesMasterIdLst>
  <p:handoutMasterIdLst>
    <p:handoutMasterId r:id="rId28"/>
  </p:handoutMasterIdLst>
  <p:sldIdLst>
    <p:sldId id="276" r:id="rId17"/>
    <p:sldId id="330" r:id="rId18"/>
    <p:sldId id="283" r:id="rId19"/>
    <p:sldId id="315" r:id="rId20"/>
    <p:sldId id="286" r:id="rId21"/>
    <p:sldId id="306" r:id="rId22"/>
    <p:sldId id="307" r:id="rId23"/>
    <p:sldId id="340" r:id="rId24"/>
    <p:sldId id="339" r:id="rId25"/>
    <p:sldId id="278"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itlin E Coyle" initials="CEC" lastIdx="2" clrIdx="0">
    <p:extLst>
      <p:ext uri="{19B8F6BF-5375-455C-9EA6-DF929625EA0E}">
        <p15:presenceInfo xmlns:p15="http://schemas.microsoft.com/office/powerpoint/2012/main" userId="S-1-5-21-1990142038-1674059633-623647154-62803" providerId="AD"/>
      </p:ext>
    </p:extLst>
  </p:cmAuthor>
  <p:cmAuthor id="2" name="RMailman" initials="MOU" lastIdx="1" clrIdx="1">
    <p:extLst>
      <p:ext uri="{19B8F6BF-5375-455C-9EA6-DF929625EA0E}">
        <p15:presenceInfo xmlns:p15="http://schemas.microsoft.com/office/powerpoint/2012/main" userId="RMailm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8B"/>
    <a:srgbClr val="FF6600"/>
    <a:srgbClr val="9966FF"/>
    <a:srgbClr val="B5994B"/>
    <a:srgbClr val="988F86"/>
    <a:srgbClr val="A33F1F"/>
    <a:srgbClr val="C59217"/>
    <a:srgbClr val="FAF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04B2AB-B1F0-E17C-1270-4824E4B5BF0B}" v="26" dt="2020-04-08T00:57:44.353"/>
    <p1510:client id="{970B7CA2-8A52-6CB6-6701-7F2B7CAEDF94}" v="327" dt="2020-04-08T00:05:54.745"/>
    <p1510:client id="{A3B67211-145E-EE28-B462-B76F565B36C1}" v="5" dt="2020-03-18T19:13:45.190"/>
    <p1510:client id="{D1933132-FA9E-0C57-6D2F-6E172AD5DE54}" v="76" dt="2020-03-19T11:45:31.8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2.xml"/><Relationship Id="rId26" Type="http://schemas.openxmlformats.org/officeDocument/2006/relationships/slide" Target="slides/slide10.xml"/><Relationship Id="rId3" Type="http://schemas.openxmlformats.org/officeDocument/2006/relationships/customXml" Target="../customXml/item3.xml"/><Relationship Id="rId21" Type="http://schemas.openxmlformats.org/officeDocument/2006/relationships/slide" Target="slides/slide5.xml"/><Relationship Id="rId34" Type="http://schemas.microsoft.com/office/2016/11/relationships/changesInfo" Target="changesInfos/changesInfo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 Target="slides/slide4.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 Target="slides/slide7.xml"/><Relationship Id="rId28" Type="http://schemas.openxmlformats.org/officeDocument/2006/relationships/handoutMaster" Target="handoutMasters/handoutMaster1.xml"/><Relationship Id="rId10" Type="http://schemas.openxmlformats.org/officeDocument/2006/relationships/slideMaster" Target="slideMasters/slideMaster7.xml"/><Relationship Id="rId19" Type="http://schemas.openxmlformats.org/officeDocument/2006/relationships/slide" Target="slides/slide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6.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Master" Target="slideMasters/slideMaster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A Mailman" userId="S::rebecca.mailman@umb.edu::e34ec609-cda0-4fe8-b955-b62c521c6ab1" providerId="AD" clId="Web-{A3B67211-145E-EE28-B462-B76F565B36C1}"/>
    <pc:docChg chg="modSld">
      <pc:chgData name="Rebecca A Mailman" userId="S::rebecca.mailman@umb.edu::e34ec609-cda0-4fe8-b955-b62c521c6ab1" providerId="AD" clId="Web-{A3B67211-145E-EE28-B462-B76F565B36C1}" dt="2020-03-18T19:13:45.190" v="3" actId="1076"/>
      <pc:docMkLst>
        <pc:docMk/>
      </pc:docMkLst>
      <pc:sldChg chg="addSp delSp modSp">
        <pc:chgData name="Rebecca A Mailman" userId="S::rebecca.mailman@umb.edu::e34ec609-cda0-4fe8-b955-b62c521c6ab1" providerId="AD" clId="Web-{A3B67211-145E-EE28-B462-B76F565B36C1}" dt="2020-03-18T19:13:45.190" v="3" actId="1076"/>
        <pc:sldMkLst>
          <pc:docMk/>
          <pc:sldMk cId="1174743287" sldId="276"/>
        </pc:sldMkLst>
        <pc:picChg chg="add mod">
          <ac:chgData name="Rebecca A Mailman" userId="S::rebecca.mailman@umb.edu::e34ec609-cda0-4fe8-b955-b62c521c6ab1" providerId="AD" clId="Web-{A3B67211-145E-EE28-B462-B76F565B36C1}" dt="2020-03-18T19:13:45.190" v="3" actId="1076"/>
          <ac:picMkLst>
            <pc:docMk/>
            <pc:sldMk cId="1174743287" sldId="276"/>
            <ac:picMk id="2" creationId="{0182DC0C-7C76-4D4E-9431-CDAADD342135}"/>
          </ac:picMkLst>
        </pc:picChg>
        <pc:picChg chg="del">
          <ac:chgData name="Rebecca A Mailman" userId="S::rebecca.mailman@umb.edu::e34ec609-cda0-4fe8-b955-b62c521c6ab1" providerId="AD" clId="Web-{A3B67211-145E-EE28-B462-B76F565B36C1}" dt="2020-03-18T19:12:53.813" v="0"/>
          <ac:picMkLst>
            <pc:docMk/>
            <pc:sldMk cId="1174743287" sldId="276"/>
            <ac:picMk id="3" creationId="{D44E56E0-C60A-1443-A59A-309EBAAC10DC}"/>
          </ac:picMkLst>
        </pc:picChg>
      </pc:sldChg>
    </pc:docChg>
  </pc:docChgLst>
  <pc:docChgLst>
    <pc:chgData name="Caitlin E Coyle" userId="S::caitlin.coyle@umb.edu::cf9de9b0-a6f1-40ad-9ec9-f440f0a873ce" providerId="AD" clId="Web-{D1933132-FA9E-0C57-6D2F-6E172AD5DE54}"/>
    <pc:docChg chg="modSld">
      <pc:chgData name="Caitlin E Coyle" userId="S::caitlin.coyle@umb.edu::cf9de9b0-a6f1-40ad-9ec9-f440f0a873ce" providerId="AD" clId="Web-{D1933132-FA9E-0C57-6D2F-6E172AD5DE54}" dt="2020-03-19T11:43:07.116" v="73"/>
      <pc:docMkLst>
        <pc:docMk/>
      </pc:docMkLst>
      <pc:sldChg chg="modSp">
        <pc:chgData name="Caitlin E Coyle" userId="S::caitlin.coyle@umb.edu::cf9de9b0-a6f1-40ad-9ec9-f440f0a873ce" providerId="AD" clId="Web-{D1933132-FA9E-0C57-6D2F-6E172AD5DE54}" dt="2020-03-19T11:43:07.116" v="73"/>
        <pc:sldMkLst>
          <pc:docMk/>
          <pc:sldMk cId="2101662291" sldId="307"/>
        </pc:sldMkLst>
        <pc:graphicFrameChg chg="mod modGraphic">
          <ac:chgData name="Caitlin E Coyle" userId="S::caitlin.coyle@umb.edu::cf9de9b0-a6f1-40ad-9ec9-f440f0a873ce" providerId="AD" clId="Web-{D1933132-FA9E-0C57-6D2F-6E172AD5DE54}" dt="2020-03-19T11:43:07.116" v="73"/>
          <ac:graphicFrameMkLst>
            <pc:docMk/>
            <pc:sldMk cId="2101662291" sldId="307"/>
            <ac:graphicFrameMk id="4" creationId="{00000000-0000-0000-0000-000000000000}"/>
          </ac:graphicFrameMkLst>
        </pc:graphicFrameChg>
      </pc:sldChg>
    </pc:docChg>
  </pc:docChgLst>
  <pc:docChgLst>
    <pc:chgData name="Caitlin E Coyle" userId="S::caitlin.coyle@umb.edu::cf9de9b0-a6f1-40ad-9ec9-f440f0a873ce" providerId="AD" clId="Web-{8404B2AB-B1F0-E17C-1270-4824E4B5BF0B}"/>
    <pc:docChg chg="modSld">
      <pc:chgData name="Caitlin E Coyle" userId="S::caitlin.coyle@umb.edu::cf9de9b0-a6f1-40ad-9ec9-f440f0a873ce" providerId="AD" clId="Web-{8404B2AB-B1F0-E17C-1270-4824E4B5BF0B}" dt="2020-04-08T00:57:44.353" v="24" actId="20577"/>
      <pc:docMkLst>
        <pc:docMk/>
      </pc:docMkLst>
      <pc:sldChg chg="modSp">
        <pc:chgData name="Caitlin E Coyle" userId="S::caitlin.coyle@umb.edu::cf9de9b0-a6f1-40ad-9ec9-f440f0a873ce" providerId="AD" clId="Web-{8404B2AB-B1F0-E17C-1270-4824E4B5BF0B}" dt="2020-04-08T00:57:44.353" v="23" actId="20577"/>
        <pc:sldMkLst>
          <pc:docMk/>
          <pc:sldMk cId="878695170" sldId="283"/>
        </pc:sldMkLst>
        <pc:spChg chg="mod">
          <ac:chgData name="Caitlin E Coyle" userId="S::caitlin.coyle@umb.edu::cf9de9b0-a6f1-40ad-9ec9-f440f0a873ce" providerId="AD" clId="Web-{8404B2AB-B1F0-E17C-1270-4824E4B5BF0B}" dt="2020-04-08T00:57:24.868" v="4" actId="20577"/>
          <ac:spMkLst>
            <pc:docMk/>
            <pc:sldMk cId="878695170" sldId="283"/>
            <ac:spMk id="2" creationId="{00000000-0000-0000-0000-000000000000}"/>
          </ac:spMkLst>
        </pc:spChg>
        <pc:spChg chg="mod">
          <ac:chgData name="Caitlin E Coyle" userId="S::caitlin.coyle@umb.edu::cf9de9b0-a6f1-40ad-9ec9-f440f0a873ce" providerId="AD" clId="Web-{8404B2AB-B1F0-E17C-1270-4824E4B5BF0B}" dt="2020-04-08T00:57:44.353" v="23" actId="20577"/>
          <ac:spMkLst>
            <pc:docMk/>
            <pc:sldMk cId="878695170" sldId="283"/>
            <ac:spMk id="33" creationId="{00000000-0000-0000-0000-000000000000}"/>
          </ac:spMkLst>
        </pc:spChg>
      </pc:sldChg>
    </pc:docChg>
  </pc:docChgLst>
  <pc:docChgLst>
    <pc:chgData name="Caitlin E Coyle" userId="S::caitlin.coyle@umb.edu::cf9de9b0-a6f1-40ad-9ec9-f440f0a873ce" providerId="AD" clId="Web-{970B7CA2-8A52-6CB6-6701-7F2B7CAEDF94}"/>
    <pc:docChg chg="modSld">
      <pc:chgData name="Caitlin E Coyle" userId="S::caitlin.coyle@umb.edu::cf9de9b0-a6f1-40ad-9ec9-f440f0a873ce" providerId="AD" clId="Web-{970B7CA2-8A52-6CB6-6701-7F2B7CAEDF94}" dt="2020-04-08T00:05:54.198" v="312" actId="20577"/>
      <pc:docMkLst>
        <pc:docMk/>
      </pc:docMkLst>
      <pc:sldChg chg="addSp delSp modSp">
        <pc:chgData name="Caitlin E Coyle" userId="S::caitlin.coyle@umb.edu::cf9de9b0-a6f1-40ad-9ec9-f440f0a873ce" providerId="AD" clId="Web-{970B7CA2-8A52-6CB6-6701-7F2B7CAEDF94}" dt="2020-04-08T00:01:44.915" v="61"/>
        <pc:sldMkLst>
          <pc:docMk/>
          <pc:sldMk cId="2101662291" sldId="307"/>
        </pc:sldMkLst>
        <pc:spChg chg="add del mod">
          <ac:chgData name="Caitlin E Coyle" userId="S::caitlin.coyle@umb.edu::cf9de9b0-a6f1-40ad-9ec9-f440f0a873ce" providerId="AD" clId="Web-{970B7CA2-8A52-6CB6-6701-7F2B7CAEDF94}" dt="2020-04-08T00:00:57.086" v="3"/>
          <ac:spMkLst>
            <pc:docMk/>
            <pc:sldMk cId="2101662291" sldId="307"/>
            <ac:spMk id="5" creationId="{F01C2C32-E2D8-47D8-B944-3A633A5E556E}"/>
          </ac:spMkLst>
        </pc:spChg>
        <pc:graphicFrameChg chg="del mod modGraphic">
          <ac:chgData name="Caitlin E Coyle" userId="S::caitlin.coyle@umb.edu::cf9de9b0-a6f1-40ad-9ec9-f440f0a873ce" providerId="AD" clId="Web-{970B7CA2-8A52-6CB6-6701-7F2B7CAEDF94}" dt="2020-04-08T00:00:52.320" v="2"/>
          <ac:graphicFrameMkLst>
            <pc:docMk/>
            <pc:sldMk cId="2101662291" sldId="307"/>
            <ac:graphicFrameMk id="4" creationId="{00000000-0000-0000-0000-000000000000}"/>
          </ac:graphicFrameMkLst>
        </pc:graphicFrameChg>
        <pc:graphicFrameChg chg="add mod ord modGraphic">
          <ac:chgData name="Caitlin E Coyle" userId="S::caitlin.coyle@umb.edu::cf9de9b0-a6f1-40ad-9ec9-f440f0a873ce" providerId="AD" clId="Web-{970B7CA2-8A52-6CB6-6701-7F2B7CAEDF94}" dt="2020-04-08T00:01:44.915" v="61"/>
          <ac:graphicFrameMkLst>
            <pc:docMk/>
            <pc:sldMk cId="2101662291" sldId="307"/>
            <ac:graphicFrameMk id="8" creationId="{D4CC7AD3-0CD0-4323-B997-B16252F5BC14}"/>
          </ac:graphicFrameMkLst>
        </pc:graphicFrameChg>
      </pc:sldChg>
      <pc:sldChg chg="modSp">
        <pc:chgData name="Caitlin E Coyle" userId="S::caitlin.coyle@umb.edu::cf9de9b0-a6f1-40ad-9ec9-f440f0a873ce" providerId="AD" clId="Web-{970B7CA2-8A52-6CB6-6701-7F2B7CAEDF94}" dt="2020-04-08T00:05:54.198" v="311" actId="20577"/>
        <pc:sldMkLst>
          <pc:docMk/>
          <pc:sldMk cId="1137950339" sldId="340"/>
        </pc:sldMkLst>
        <pc:spChg chg="mod">
          <ac:chgData name="Caitlin E Coyle" userId="S::caitlin.coyle@umb.edu::cf9de9b0-a6f1-40ad-9ec9-f440f0a873ce" providerId="AD" clId="Web-{970B7CA2-8A52-6CB6-6701-7F2B7CAEDF94}" dt="2020-04-08T00:05:54.198" v="311" actId="20577"/>
          <ac:spMkLst>
            <pc:docMk/>
            <pc:sldMk cId="1137950339" sldId="340"/>
            <ac:spMk id="4" creationId="{00000000-0000-0000-0000-000000000000}"/>
          </ac:spMkLst>
        </pc:sp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_13B_9BEDB574.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7194891454894665E-2"/>
          <c:y val="3.4246575342465752E-2"/>
          <c:w val="0.70170611326645393"/>
          <c:h val="0.87806650258381458"/>
        </c:manualLayout>
      </c:layout>
      <c:lineChart>
        <c:grouping val="standard"/>
        <c:varyColors val="0"/>
        <c:ser>
          <c:idx val="0"/>
          <c:order val="0"/>
          <c:tx>
            <c:strRef>
              <c:f>Sheet1!$B$1</c:f>
              <c:strCache>
                <c:ptCount val="1"/>
                <c:pt idx="0">
                  <c:v>MAPC SQ</c:v>
                </c:pt>
              </c:strCache>
            </c:strRef>
          </c:tx>
          <c:marker>
            <c:symbol val="triangle"/>
            <c:size val="12"/>
            <c:spPr>
              <a:solidFill>
                <a:srgbClr val="005A8B"/>
              </a:solidFill>
              <a:ln>
                <a:solidFill>
                  <a:schemeClr val="tx1"/>
                </a:solidFill>
              </a:ln>
            </c:spPr>
          </c:marker>
          <c:dLbls>
            <c:dLbl>
              <c:idx val="0"/>
              <c:delete val="1"/>
              <c:extLst>
                <c:ext xmlns:c15="http://schemas.microsoft.com/office/drawing/2012/chart" uri="{CE6537A1-D6FC-4f65-9D91-7224C49458BB}"/>
                <c:ext xmlns:c16="http://schemas.microsoft.com/office/drawing/2014/chart" uri="{C3380CC4-5D6E-409C-BE32-E72D297353CC}">
                  <c16:uniqueId val="{00000000-9332-334D-AE26-4759DF94573E}"/>
                </c:ext>
              </c:extLst>
            </c:dLbl>
            <c:dLbl>
              <c:idx val="1"/>
              <c:layout>
                <c:manualLayout>
                  <c:x val="-1.9638361531339197E-3"/>
                  <c:y val="1.64034976911308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332-334D-AE26-4759DF94573E}"/>
                </c:ext>
              </c:extLst>
            </c:dLbl>
            <c:dLbl>
              <c:idx val="2"/>
              <c:layout>
                <c:manualLayout>
                  <c:x val="-3.3716856821468744E-2"/>
                  <c:y val="7.22354625457913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332-334D-AE26-4759DF94573E}"/>
                </c:ext>
              </c:extLst>
            </c:dLbl>
            <c:spPr>
              <a:solidFill>
                <a:schemeClr val="bg1"/>
              </a:solidFill>
              <a:ln>
                <a:solidFill>
                  <a:schemeClr val="tx1"/>
                </a:solidFill>
              </a:ln>
            </c:spPr>
            <c:txPr>
              <a:bodyPr/>
              <a:lstStyle/>
              <a:p>
                <a:pPr>
                  <a:defRPr sz="1200">
                    <a:latin typeface="Cambria" panose="020405030504060302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2010</c:v>
                </c:pt>
                <c:pt idx="1">
                  <c:v>2020*</c:v>
                </c:pt>
                <c:pt idx="2">
                  <c:v>2030*</c:v>
                </c:pt>
              </c:strCache>
            </c:strRef>
          </c:cat>
          <c:val>
            <c:numRef>
              <c:f>Sheet1!$B$2:$B$4</c:f>
              <c:numCache>
                <c:formatCode>0</c:formatCode>
                <c:ptCount val="3"/>
                <c:pt idx="0">
                  <c:v>5743</c:v>
                </c:pt>
                <c:pt idx="1">
                  <c:v>7529.1340198270154</c:v>
                </c:pt>
                <c:pt idx="2">
                  <c:v>8822.3177499709818</c:v>
                </c:pt>
              </c:numCache>
            </c:numRef>
          </c:val>
          <c:smooth val="0"/>
          <c:extLst>
            <c:ext xmlns:c16="http://schemas.microsoft.com/office/drawing/2014/chart" uri="{C3380CC4-5D6E-409C-BE32-E72D297353CC}">
              <c16:uniqueId val="{00000003-9332-334D-AE26-4759DF94573E}"/>
            </c:ext>
          </c:extLst>
        </c:ser>
        <c:ser>
          <c:idx val="1"/>
          <c:order val="1"/>
          <c:tx>
            <c:strRef>
              <c:f>Sheet1!$C$1</c:f>
              <c:strCache>
                <c:ptCount val="1"/>
                <c:pt idx="0">
                  <c:v>MAPC SR</c:v>
                </c:pt>
              </c:strCache>
            </c:strRef>
          </c:tx>
          <c:marker>
            <c:symbol val="square"/>
            <c:size val="12"/>
            <c:spPr>
              <a:solidFill>
                <a:srgbClr val="A33F1F"/>
              </a:solidFill>
              <a:ln>
                <a:solidFill>
                  <a:schemeClr val="tx1"/>
                </a:solidFill>
              </a:ln>
            </c:spPr>
          </c:marker>
          <c:dPt>
            <c:idx val="1"/>
            <c:bubble3D val="0"/>
            <c:extLst>
              <c:ext xmlns:c16="http://schemas.microsoft.com/office/drawing/2014/chart" uri="{C3380CC4-5D6E-409C-BE32-E72D297353CC}">
                <c16:uniqueId val="{00000004-9332-334D-AE26-4759DF94573E}"/>
              </c:ext>
            </c:extLst>
          </c:dPt>
          <c:dLbls>
            <c:dLbl>
              <c:idx val="0"/>
              <c:layout>
                <c:manualLayout>
                  <c:x val="-8.7962962962963007E-2"/>
                  <c:y val="-7.23328365087614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332-334D-AE26-4759DF94573E}"/>
                </c:ext>
              </c:extLst>
            </c:dLbl>
            <c:dLbl>
              <c:idx val="1"/>
              <c:layout>
                <c:manualLayout>
                  <c:x val="-1.0216262903239331E-2"/>
                  <c:y val="-3.30668073707282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332-334D-AE26-4759DF94573E}"/>
                </c:ext>
              </c:extLst>
            </c:dLbl>
            <c:dLbl>
              <c:idx val="2"/>
              <c:layout>
                <c:manualLayout>
                  <c:x val="-4.7579256674548332E-3"/>
                  <c:y val="-2.77460103583308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332-334D-AE26-4759DF94573E}"/>
                </c:ext>
              </c:extLst>
            </c:dLbl>
            <c:spPr>
              <a:solidFill>
                <a:schemeClr val="bg1"/>
              </a:solidFill>
              <a:ln>
                <a:solidFill>
                  <a:schemeClr val="tx1"/>
                </a:solidFill>
              </a:ln>
            </c:spPr>
            <c:txPr>
              <a:bodyPr/>
              <a:lstStyle/>
              <a:p>
                <a:pPr>
                  <a:defRPr sz="1200">
                    <a:latin typeface="Cambria" panose="020405030504060302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2010</c:v>
                </c:pt>
                <c:pt idx="1">
                  <c:v>2020*</c:v>
                </c:pt>
                <c:pt idx="2">
                  <c:v>2030*</c:v>
                </c:pt>
              </c:strCache>
            </c:strRef>
          </c:cat>
          <c:val>
            <c:numRef>
              <c:f>Sheet1!$C$2:$C$4</c:f>
              <c:numCache>
                <c:formatCode>0</c:formatCode>
                <c:ptCount val="3"/>
                <c:pt idx="0">
                  <c:v>5743</c:v>
                </c:pt>
                <c:pt idx="1">
                  <c:v>7595.3550454621382</c:v>
                </c:pt>
                <c:pt idx="2">
                  <c:v>8951.7195120845718</c:v>
                </c:pt>
              </c:numCache>
            </c:numRef>
          </c:val>
          <c:smooth val="0"/>
          <c:extLst>
            <c:ext xmlns:c16="http://schemas.microsoft.com/office/drawing/2014/chart" uri="{C3380CC4-5D6E-409C-BE32-E72D297353CC}">
              <c16:uniqueId val="{00000007-9332-334D-AE26-4759DF94573E}"/>
            </c:ext>
          </c:extLst>
        </c:ser>
        <c:ser>
          <c:idx val="2"/>
          <c:order val="2"/>
          <c:tx>
            <c:strRef>
              <c:f>Sheet1!$D$1</c:f>
              <c:strCache>
                <c:ptCount val="1"/>
                <c:pt idx="0">
                  <c:v>Donahue Alternative</c:v>
                </c:pt>
              </c:strCache>
            </c:strRef>
          </c:tx>
          <c:spPr>
            <a:ln w="41275">
              <a:solidFill>
                <a:srgbClr val="FFC000"/>
              </a:solidFill>
            </a:ln>
          </c:spPr>
          <c:marker>
            <c:symbol val="diamond"/>
            <c:size val="14"/>
            <c:spPr>
              <a:solidFill>
                <a:srgbClr val="FFC000"/>
              </a:solidFill>
              <a:ln w="9525">
                <a:solidFill>
                  <a:sysClr val="windowText" lastClr="000000"/>
                </a:solidFill>
              </a:ln>
            </c:spPr>
          </c:marker>
          <c:dLbls>
            <c:dLbl>
              <c:idx val="0"/>
              <c:delete val="1"/>
              <c:extLst>
                <c:ext xmlns:c15="http://schemas.microsoft.com/office/drawing/2012/chart" uri="{CE6537A1-D6FC-4f65-9D91-7224C49458BB}"/>
                <c:ext xmlns:c16="http://schemas.microsoft.com/office/drawing/2014/chart" uri="{C3380CC4-5D6E-409C-BE32-E72D297353CC}">
                  <c16:uniqueId val="{00000008-9332-334D-AE26-4759DF94573E}"/>
                </c:ext>
              </c:extLst>
            </c:dLbl>
            <c:dLbl>
              <c:idx val="1"/>
              <c:layout>
                <c:manualLayout>
                  <c:x val="-4.0728633410619594E-2"/>
                  <c:y val="5.62350695467879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332-334D-AE26-4759DF94573E}"/>
                </c:ext>
              </c:extLst>
            </c:dLbl>
            <c:dLbl>
              <c:idx val="2"/>
              <c:layout>
                <c:manualLayout>
                  <c:x val="-4.129550132764017E-2"/>
                  <c:y val="6.4720479458784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332-334D-AE26-4759DF94573E}"/>
                </c:ext>
              </c:extLst>
            </c:dLbl>
            <c:spPr>
              <a:solidFill>
                <a:sysClr val="window" lastClr="FFFFFF"/>
              </a:solidFill>
              <a:ln>
                <a:solidFill>
                  <a:sysClr val="windowText" lastClr="000000"/>
                </a:solidFill>
              </a:ln>
              <a:effectLst/>
            </c:spPr>
            <c:txPr>
              <a:bodyPr wrap="square" lIns="38100" tIns="19050" rIns="38100" bIns="19050" anchor="ctr">
                <a:spAutoFit/>
              </a:bodyPr>
              <a:lstStyle/>
              <a:p>
                <a:pPr>
                  <a:defRPr sz="1200">
                    <a:latin typeface="Cambria" panose="020405030504060302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2010</c:v>
                </c:pt>
                <c:pt idx="1">
                  <c:v>2020*</c:v>
                </c:pt>
                <c:pt idx="2">
                  <c:v>2030*</c:v>
                </c:pt>
              </c:strCache>
            </c:strRef>
          </c:cat>
          <c:val>
            <c:numRef>
              <c:f>Sheet1!$D$2:$D$4</c:f>
              <c:numCache>
                <c:formatCode>0</c:formatCode>
                <c:ptCount val="3"/>
                <c:pt idx="0">
                  <c:v>5743</c:v>
                </c:pt>
                <c:pt idx="1">
                  <c:v>7267</c:v>
                </c:pt>
                <c:pt idx="2">
                  <c:v>8122</c:v>
                </c:pt>
              </c:numCache>
            </c:numRef>
          </c:val>
          <c:smooth val="0"/>
          <c:extLst>
            <c:ext xmlns:c16="http://schemas.microsoft.com/office/drawing/2014/chart" uri="{C3380CC4-5D6E-409C-BE32-E72D297353CC}">
              <c16:uniqueId val="{0000000B-9332-334D-AE26-4759DF94573E}"/>
            </c:ext>
          </c:extLst>
        </c:ser>
        <c:ser>
          <c:idx val="3"/>
          <c:order val="3"/>
          <c:tx>
            <c:strRef>
              <c:f>Sheet1!$E$1</c:f>
              <c:strCache>
                <c:ptCount val="1"/>
                <c:pt idx="0">
                  <c:v>Donahue Vintage</c:v>
                </c:pt>
              </c:strCache>
            </c:strRef>
          </c:tx>
          <c:dLbls>
            <c:dLbl>
              <c:idx val="0"/>
              <c:delete val="1"/>
              <c:extLst>
                <c:ext xmlns:c15="http://schemas.microsoft.com/office/drawing/2012/chart" uri="{CE6537A1-D6FC-4f65-9D91-7224C49458BB}"/>
                <c:ext xmlns:c16="http://schemas.microsoft.com/office/drawing/2014/chart" uri="{C3380CC4-5D6E-409C-BE32-E72D297353CC}">
                  <c16:uniqueId val="{0000000C-9332-334D-AE26-4759DF94573E}"/>
                </c:ext>
              </c:extLst>
            </c:dLbl>
            <c:dLbl>
              <c:idx val="2"/>
              <c:layout>
                <c:manualLayout>
                  <c:x val="-4.2351797862001946E-2"/>
                  <c:y val="-5.002680814630791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332-334D-AE26-4759DF94573E}"/>
                </c:ext>
              </c:extLst>
            </c:dLbl>
            <c:spPr>
              <a:solidFill>
                <a:sysClr val="window" lastClr="FFFFFF"/>
              </a:solidFill>
              <a:ln>
                <a:solidFill>
                  <a:sysClr val="windowText" lastClr="000000"/>
                </a:solidFill>
              </a:ln>
              <a:effectLst/>
            </c:spPr>
            <c:txPr>
              <a:bodyPr wrap="square" lIns="38100" tIns="19050" rIns="38100" bIns="19050" anchor="ctr">
                <a:spAutoFit/>
              </a:bodyPr>
              <a:lstStyle/>
              <a:p>
                <a:pPr>
                  <a:defRPr sz="1200">
                    <a:latin typeface="Cambria" panose="02040503050406030204" pitchFamily="18"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2010</c:v>
                </c:pt>
                <c:pt idx="1">
                  <c:v>2020*</c:v>
                </c:pt>
                <c:pt idx="2">
                  <c:v>2030*</c:v>
                </c:pt>
              </c:strCache>
            </c:strRef>
          </c:cat>
          <c:val>
            <c:numRef>
              <c:f>Sheet1!$E$2:$E$4</c:f>
              <c:numCache>
                <c:formatCode>0</c:formatCode>
                <c:ptCount val="3"/>
                <c:pt idx="0">
                  <c:v>5743</c:v>
                </c:pt>
                <c:pt idx="1">
                  <c:v>8345</c:v>
                </c:pt>
                <c:pt idx="2">
                  <c:v>10194</c:v>
                </c:pt>
              </c:numCache>
            </c:numRef>
          </c:val>
          <c:smooth val="0"/>
          <c:extLst>
            <c:ext xmlns:c16="http://schemas.microsoft.com/office/drawing/2014/chart" uri="{C3380CC4-5D6E-409C-BE32-E72D297353CC}">
              <c16:uniqueId val="{0000000E-9332-334D-AE26-4759DF94573E}"/>
            </c:ext>
          </c:extLst>
        </c:ser>
        <c:dLbls>
          <c:showLegendKey val="0"/>
          <c:showVal val="0"/>
          <c:showCatName val="0"/>
          <c:showSerName val="0"/>
          <c:showPercent val="0"/>
          <c:showBubbleSize val="0"/>
        </c:dLbls>
        <c:marker val="1"/>
        <c:smooth val="0"/>
        <c:axId val="554026600"/>
        <c:axId val="592135552"/>
      </c:lineChart>
      <c:catAx>
        <c:axId val="554026600"/>
        <c:scaling>
          <c:orientation val="minMax"/>
        </c:scaling>
        <c:delete val="0"/>
        <c:axPos val="b"/>
        <c:numFmt formatCode="General" sourceLinked="1"/>
        <c:majorTickMark val="out"/>
        <c:minorTickMark val="none"/>
        <c:tickLblPos val="nextTo"/>
        <c:txPr>
          <a:bodyPr/>
          <a:lstStyle/>
          <a:p>
            <a:pPr>
              <a:defRPr sz="1200"/>
            </a:pPr>
            <a:endParaRPr lang="en-US"/>
          </a:p>
        </c:txPr>
        <c:crossAx val="592135552"/>
        <c:crosses val="autoZero"/>
        <c:auto val="1"/>
        <c:lblAlgn val="ctr"/>
        <c:lblOffset val="100"/>
        <c:noMultiLvlLbl val="0"/>
      </c:catAx>
      <c:valAx>
        <c:axId val="592135552"/>
        <c:scaling>
          <c:orientation val="minMax"/>
          <c:min val="3000"/>
        </c:scaling>
        <c:delete val="0"/>
        <c:axPos val="l"/>
        <c:majorGridlines/>
        <c:numFmt formatCode="0" sourceLinked="1"/>
        <c:majorTickMark val="out"/>
        <c:minorTickMark val="none"/>
        <c:tickLblPos val="nextTo"/>
        <c:crossAx val="554026600"/>
        <c:crosses val="autoZero"/>
        <c:crossBetween val="between"/>
      </c:valAx>
      <c:spPr>
        <a:solidFill>
          <a:schemeClr val="accent1">
            <a:lumMod val="20000"/>
            <a:lumOff val="80000"/>
          </a:schemeClr>
        </a:solidFill>
        <a:ln>
          <a:solidFill>
            <a:schemeClr val="tx1"/>
          </a:solidFill>
        </a:ln>
      </c:spPr>
    </c:plotArea>
    <c:legend>
      <c:legendPos val="r"/>
      <c:legendEntry>
        <c:idx val="0"/>
        <c:txPr>
          <a:bodyPr/>
          <a:lstStyle/>
          <a:p>
            <a:pPr>
              <a:defRPr sz="1300"/>
            </a:pPr>
            <a:endParaRPr lang="en-US"/>
          </a:p>
        </c:txPr>
      </c:legendEntry>
      <c:legendEntry>
        <c:idx val="1"/>
        <c:txPr>
          <a:bodyPr/>
          <a:lstStyle/>
          <a:p>
            <a:pPr>
              <a:defRPr sz="1300"/>
            </a:pPr>
            <a:endParaRPr lang="en-US"/>
          </a:p>
        </c:txPr>
      </c:legendEntry>
      <c:layout>
        <c:manualLayout>
          <c:xMode val="edge"/>
          <c:yMode val="edge"/>
          <c:x val="0.79445011865529602"/>
          <c:y val="9.1703846794991217E-2"/>
          <c:w val="0.20554988134470412"/>
          <c:h val="0.46225565087946097"/>
        </c:manualLayout>
      </c:layout>
      <c:overlay val="0"/>
      <c:txPr>
        <a:bodyPr/>
        <a:lstStyle/>
        <a:p>
          <a:pPr>
            <a:defRPr sz="1300"/>
          </a:pPr>
          <a:endParaRPr lang="en-US"/>
        </a:p>
      </c:txPr>
    </c:legend>
    <c:plotVisOnly val="1"/>
    <c:dispBlanksAs val="gap"/>
    <c:showDLblsOverMax val="0"/>
  </c:chart>
  <c:spPr>
    <a:ln>
      <a:noFill/>
    </a:ln>
  </c:spPr>
  <c:txPr>
    <a:bodyPr/>
    <a:lstStyle/>
    <a:p>
      <a:pPr>
        <a:defRPr>
          <a:latin typeface="+mn-lt"/>
          <a:cs typeface="Arial"/>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sz="quarter" idx="1"/>
          </p:nvPr>
        </p:nvSpPr>
        <p:spPr>
          <a:xfrm>
            <a:off x="3970940" y="0"/>
            <a:ext cx="3037840" cy="464820"/>
          </a:xfrm>
          <a:prstGeom prst="rect">
            <a:avLst/>
          </a:prstGeom>
        </p:spPr>
        <p:txBody>
          <a:bodyPr vert="horz" lIns="93175" tIns="46587" rIns="93175" bIns="46587" rtlCol="0"/>
          <a:lstStyle>
            <a:lvl1pPr algn="r">
              <a:defRPr sz="1200"/>
            </a:lvl1pPr>
          </a:lstStyle>
          <a:p>
            <a:fld id="{007F3657-6EFC-9843-BD95-5608B321F01F}" type="datetimeFigureOut">
              <a:rPr lang="en-US" smtClean="0"/>
              <a:t>4/7/2020</a:t>
            </a:fld>
            <a:endParaRPr lang="en-US"/>
          </a:p>
        </p:txBody>
      </p:sp>
      <p:sp>
        <p:nvSpPr>
          <p:cNvPr id="4" name="Footer Placeholder 3"/>
          <p:cNvSpPr>
            <a:spLocks noGrp="1"/>
          </p:cNvSpPr>
          <p:nvPr>
            <p:ph type="ftr" sz="quarter" idx="2"/>
          </p:nvPr>
        </p:nvSpPr>
        <p:spPr>
          <a:xfrm>
            <a:off x="1" y="8829968"/>
            <a:ext cx="3037840" cy="464820"/>
          </a:xfrm>
          <a:prstGeom prst="rect">
            <a:avLst/>
          </a:prstGeom>
        </p:spPr>
        <p:txBody>
          <a:bodyPr vert="horz" lIns="93175" tIns="46587" rIns="93175" bIns="46587" rtlCol="0" anchor="b"/>
          <a:lstStyle>
            <a:lvl1pPr algn="l">
              <a:defRPr sz="1200"/>
            </a:lvl1pPr>
          </a:lstStyle>
          <a:p>
            <a:endParaRPr lang="en-US"/>
          </a:p>
        </p:txBody>
      </p:sp>
      <p:sp>
        <p:nvSpPr>
          <p:cNvPr id="5" name="Slide Number Placeholder 4"/>
          <p:cNvSpPr>
            <a:spLocks noGrp="1"/>
          </p:cNvSpPr>
          <p:nvPr>
            <p:ph type="sldNum" sz="quarter" idx="3"/>
          </p:nvPr>
        </p:nvSpPr>
        <p:spPr>
          <a:xfrm>
            <a:off x="3970940" y="8829968"/>
            <a:ext cx="3037840" cy="464820"/>
          </a:xfrm>
          <a:prstGeom prst="rect">
            <a:avLst/>
          </a:prstGeom>
        </p:spPr>
        <p:txBody>
          <a:bodyPr vert="horz" lIns="93175" tIns="46587" rIns="93175" bIns="46587" rtlCol="0" anchor="b"/>
          <a:lstStyle>
            <a:lvl1pPr algn="r">
              <a:defRPr sz="1200"/>
            </a:lvl1pPr>
          </a:lstStyle>
          <a:p>
            <a:fld id="{E5867E03-980E-6C47-B23C-49E77FF8F135}" type="slidenum">
              <a:rPr lang="en-US" smtClean="0"/>
              <a:t>‹#›</a:t>
            </a:fld>
            <a:endParaRPr lang="en-US"/>
          </a:p>
        </p:txBody>
      </p:sp>
    </p:spTree>
    <p:extLst>
      <p:ext uri="{BB962C8B-B14F-4D97-AF65-F5344CB8AC3E}">
        <p14:creationId xmlns:p14="http://schemas.microsoft.com/office/powerpoint/2010/main" val="41860801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40" y="0"/>
            <a:ext cx="3037840" cy="464820"/>
          </a:xfrm>
          <a:prstGeom prst="rect">
            <a:avLst/>
          </a:prstGeom>
        </p:spPr>
        <p:txBody>
          <a:bodyPr vert="horz" lIns="93175" tIns="46587" rIns="93175" bIns="46587" rtlCol="0"/>
          <a:lstStyle>
            <a:lvl1pPr algn="r">
              <a:defRPr sz="1200"/>
            </a:lvl1pPr>
          </a:lstStyle>
          <a:p>
            <a:fld id="{8CCF5CDB-C165-4D7C-ACE4-3696EC8706FC}" type="datetimeFigureOut">
              <a:rPr lang="en-US" smtClean="0"/>
              <a:t>4/7/2020</a:t>
            </a:fld>
            <a:endParaRPr lang="en-US"/>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4820"/>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8"/>
            <a:ext cx="3037840" cy="464820"/>
          </a:xfrm>
          <a:prstGeom prst="rect">
            <a:avLst/>
          </a:prstGeom>
        </p:spPr>
        <p:txBody>
          <a:bodyPr vert="horz" lIns="93175" tIns="46587" rIns="93175" bIns="46587" rtlCol="0" anchor="b"/>
          <a:lstStyle>
            <a:lvl1pPr algn="r">
              <a:defRPr sz="1200"/>
            </a:lvl1pPr>
          </a:lstStyle>
          <a:p>
            <a:fld id="{44807C0F-B1BD-43A3-B8C8-B14E015A2FD5}" type="slidenum">
              <a:rPr lang="en-US" smtClean="0"/>
              <a:t>‹#›</a:t>
            </a:fld>
            <a:endParaRPr lang="en-US"/>
          </a:p>
        </p:txBody>
      </p:sp>
    </p:spTree>
    <p:extLst>
      <p:ext uri="{BB962C8B-B14F-4D97-AF65-F5344CB8AC3E}">
        <p14:creationId xmlns:p14="http://schemas.microsoft.com/office/powerpoint/2010/main" val="25566427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Introductions and what is next:</a:t>
            </a:r>
          </a:p>
          <a:p>
            <a:endParaRPr lang="en-US"/>
          </a:p>
        </p:txBody>
      </p:sp>
      <p:sp>
        <p:nvSpPr>
          <p:cNvPr id="4" name="Slide Number Placeholder 3"/>
          <p:cNvSpPr>
            <a:spLocks noGrp="1"/>
          </p:cNvSpPr>
          <p:nvPr>
            <p:ph type="sldNum" sz="quarter" idx="10"/>
          </p:nvPr>
        </p:nvSpPr>
        <p:spPr/>
        <p:txBody>
          <a:bodyPr/>
          <a:lstStyle/>
          <a:p>
            <a:fld id="{44807C0F-B1BD-43A3-B8C8-B14E015A2FD5}" type="slidenum">
              <a:rPr lang="en-US" smtClean="0"/>
              <a:t>1</a:t>
            </a:fld>
            <a:endParaRPr lang="en-US"/>
          </a:p>
        </p:txBody>
      </p:sp>
    </p:spTree>
    <p:extLst>
      <p:ext uri="{BB962C8B-B14F-4D97-AF65-F5344CB8AC3E}">
        <p14:creationId xmlns:p14="http://schemas.microsoft.com/office/powerpoint/2010/main" val="159791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807C0F-B1BD-43A3-B8C8-B14E015A2FD5}" type="slidenum">
              <a:rPr lang="en-US" smtClean="0"/>
              <a:t>2</a:t>
            </a:fld>
            <a:endParaRPr lang="en-US"/>
          </a:p>
        </p:txBody>
      </p:sp>
    </p:spTree>
    <p:extLst>
      <p:ext uri="{BB962C8B-B14F-4D97-AF65-F5344CB8AC3E}">
        <p14:creationId xmlns:p14="http://schemas.microsoft.com/office/powerpoint/2010/main" val="1330737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a:t>
            </a:r>
            <a:r>
              <a:rPr lang="en-US" baseline="0"/>
              <a:t> livable community draws on the WHO’s “age friendly” community model. This model provides a framework for making a community more livable for older residents specifically. It operates under an assumption that a community that is good for older people is a community that is good for ALL people. Intended to benefit residents of all ages and abilities—including persons with dementia and their care partners. Things like safe intersections and opportunities for social participation that accommodate a wide number of interests and abilities simply allow residents to stay in the communities they love and thrive in doing so.</a:t>
            </a:r>
            <a:endParaRPr lang="en-US"/>
          </a:p>
          <a:p>
            <a:endParaRPr lang="en-US"/>
          </a:p>
          <a:p>
            <a:r>
              <a:rPr lang="en-US"/>
              <a:t>Milton Progress:</a:t>
            </a:r>
          </a:p>
          <a:p>
            <a:r>
              <a:rPr lang="en-US"/>
              <a:t>1. MA Age Friendly State</a:t>
            </a:r>
          </a:p>
          <a:p>
            <a:r>
              <a:rPr lang="en-US"/>
              <a:t>2. Emerging Dementia-Friendly Community</a:t>
            </a:r>
          </a:p>
          <a:p>
            <a:r>
              <a:rPr lang="en-US"/>
              <a:t>3. Resources to promote healthy aging include:</a:t>
            </a:r>
          </a:p>
          <a:p>
            <a:pPr lvl="1"/>
            <a:r>
              <a:rPr lang="en-US"/>
              <a:t>Council on Aging</a:t>
            </a:r>
          </a:p>
          <a:p>
            <a:pPr lvl="1"/>
            <a:r>
              <a:rPr lang="en-US"/>
              <a:t>Cultural council</a:t>
            </a:r>
          </a:p>
          <a:p>
            <a:pPr lvl="1"/>
            <a:r>
              <a:rPr lang="en-US"/>
              <a:t>Memory café</a:t>
            </a:r>
          </a:p>
          <a:p>
            <a:pPr lvl="1"/>
            <a:r>
              <a:rPr lang="en-US"/>
              <a:t>Lifelong learning opportunities</a:t>
            </a:r>
          </a:p>
          <a:p>
            <a:r>
              <a:rPr lang="en-US"/>
              <a:t>4. Complete Streets policy adopted 2018</a:t>
            </a:r>
          </a:p>
          <a:p>
            <a:pPr lvl="1"/>
            <a:r>
              <a:rPr lang="en-US"/>
              <a:t>Up to $400,000 state funds</a:t>
            </a:r>
          </a:p>
          <a:p>
            <a:pPr lvl="1"/>
            <a:r>
              <a:rPr lang="en-US"/>
              <a:t>Online map reporting for Milton residents</a:t>
            </a:r>
          </a:p>
          <a:p>
            <a:r>
              <a:rPr lang="en-US"/>
              <a:t>5. Master Plan 2018:</a:t>
            </a:r>
          </a:p>
          <a:p>
            <a:pPr lvl="1"/>
            <a:r>
              <a:rPr lang="en-US"/>
              <a:t>Create a livable town that maximizes its resources for the benefit of all its residents. </a:t>
            </a:r>
          </a:p>
          <a:p>
            <a:pPr lvl="1"/>
            <a:r>
              <a:rPr lang="en-US"/>
              <a:t>Recognizes demographic shift and varying needs of older adults</a:t>
            </a:r>
          </a:p>
          <a:p>
            <a:endParaRPr lang="en-US"/>
          </a:p>
          <a:p>
            <a:endParaRPr lang="en-US"/>
          </a:p>
          <a:p>
            <a:endParaRPr lang="en-US"/>
          </a:p>
          <a:p>
            <a:endParaRPr lang="en-US"/>
          </a:p>
        </p:txBody>
      </p:sp>
      <p:sp>
        <p:nvSpPr>
          <p:cNvPr id="4" name="Slide Number Placeholder 3"/>
          <p:cNvSpPr>
            <a:spLocks noGrp="1"/>
          </p:cNvSpPr>
          <p:nvPr>
            <p:ph type="sldNum" sz="quarter" idx="10"/>
          </p:nvPr>
        </p:nvSpPr>
        <p:spPr/>
        <p:txBody>
          <a:bodyPr/>
          <a:lstStyle/>
          <a:p>
            <a:fld id="{315B1C81-1942-4632-B60E-8B64E0272DF0}"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771373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a:t>
            </a:r>
            <a:endParaRPr lang="en-US"/>
          </a:p>
        </p:txBody>
      </p:sp>
      <p:sp>
        <p:nvSpPr>
          <p:cNvPr id="4" name="Slide Number Placeholder 3"/>
          <p:cNvSpPr>
            <a:spLocks noGrp="1"/>
          </p:cNvSpPr>
          <p:nvPr>
            <p:ph type="sldNum" sz="quarter" idx="10"/>
          </p:nvPr>
        </p:nvSpPr>
        <p:spPr/>
        <p:txBody>
          <a:bodyPr/>
          <a:lstStyle/>
          <a:p>
            <a:fld id="{44807C0F-B1BD-43A3-B8C8-B14E015A2FD5}" type="slidenum">
              <a:rPr lang="en-US" smtClean="0"/>
              <a:t>4</a:t>
            </a:fld>
            <a:endParaRPr lang="en-US"/>
          </a:p>
        </p:txBody>
      </p:sp>
    </p:spTree>
    <p:extLst>
      <p:ext uri="{BB962C8B-B14F-4D97-AF65-F5344CB8AC3E}">
        <p14:creationId xmlns:p14="http://schemas.microsoft.com/office/powerpoint/2010/main" val="244789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47">
              <a:defRPr/>
            </a:pPr>
            <a:endParaRPr lang="en-US" altLang="en-U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2586" indent="-297149">
              <a:defRPr>
                <a:solidFill>
                  <a:schemeClr val="tx1"/>
                </a:solidFill>
                <a:latin typeface="Arial" pitchFamily="34" charset="0"/>
                <a:ea typeface="ＭＳ Ｐゴシック" pitchFamily="34" charset="-128"/>
              </a:defRPr>
            </a:lvl2pPr>
            <a:lvl3pPr marL="1188593" indent="-237718">
              <a:defRPr>
                <a:solidFill>
                  <a:schemeClr val="tx1"/>
                </a:solidFill>
                <a:latin typeface="Arial" pitchFamily="34" charset="0"/>
                <a:ea typeface="ＭＳ Ｐゴシック" pitchFamily="34" charset="-128"/>
              </a:defRPr>
            </a:lvl3pPr>
            <a:lvl4pPr marL="1664032" indent="-237718">
              <a:defRPr>
                <a:solidFill>
                  <a:schemeClr val="tx1"/>
                </a:solidFill>
                <a:latin typeface="Arial" pitchFamily="34" charset="0"/>
                <a:ea typeface="ＭＳ Ｐゴシック" pitchFamily="34" charset="-128"/>
              </a:defRPr>
            </a:lvl4pPr>
            <a:lvl5pPr marL="2139469" indent="-237718">
              <a:defRPr>
                <a:solidFill>
                  <a:schemeClr val="tx1"/>
                </a:solidFill>
                <a:latin typeface="Arial" pitchFamily="34" charset="0"/>
                <a:ea typeface="ＭＳ Ｐゴシック" pitchFamily="34" charset="-128"/>
              </a:defRPr>
            </a:lvl5pPr>
            <a:lvl6pPr marL="2614905" indent="-237718" defTabSz="475437"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0344" indent="-237718" defTabSz="475437"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5781" indent="-237718" defTabSz="475437"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1219" indent="-237718" defTabSz="475437"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BC7EEFF8-06DF-4114-8689-0BE300A15446}" type="slidenum">
              <a:rPr lang="en-US" altLang="en-US"/>
              <a:pPr/>
              <a:t>5</a:t>
            </a:fld>
            <a:endParaRPr lang="en-US" altLang="en-US"/>
          </a:p>
        </p:txBody>
      </p:sp>
    </p:spTree>
    <p:extLst>
      <p:ext uri="{BB962C8B-B14F-4D97-AF65-F5344CB8AC3E}">
        <p14:creationId xmlns:p14="http://schemas.microsoft.com/office/powerpoint/2010/main" val="2893433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807C0F-B1BD-43A3-B8C8-B14E015A2FD5}" type="slidenum">
              <a:rPr lang="en-US" smtClean="0"/>
              <a:t>6</a:t>
            </a:fld>
            <a:endParaRPr lang="en-US"/>
          </a:p>
        </p:txBody>
      </p:sp>
    </p:spTree>
    <p:extLst>
      <p:ext uri="{BB962C8B-B14F-4D97-AF65-F5344CB8AC3E}">
        <p14:creationId xmlns:p14="http://schemas.microsoft.com/office/powerpoint/2010/main" val="854724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 Crosswalks noted to be unsafe for those in wheelchairs and those needing audible crosswalks</a:t>
            </a:r>
          </a:p>
        </p:txBody>
      </p:sp>
      <p:sp>
        <p:nvSpPr>
          <p:cNvPr id="4" name="Slide Number Placeholder 3"/>
          <p:cNvSpPr>
            <a:spLocks noGrp="1"/>
          </p:cNvSpPr>
          <p:nvPr>
            <p:ph type="sldNum" sz="quarter" idx="10"/>
          </p:nvPr>
        </p:nvSpPr>
        <p:spPr/>
        <p:txBody>
          <a:bodyPr/>
          <a:lstStyle/>
          <a:p>
            <a:fld id="{44807C0F-B1BD-43A3-B8C8-B14E015A2FD5}" type="slidenum">
              <a:rPr lang="en-US" smtClean="0"/>
              <a:t>7</a:t>
            </a:fld>
            <a:endParaRPr lang="en-US"/>
          </a:p>
        </p:txBody>
      </p:sp>
    </p:spTree>
    <p:extLst>
      <p:ext uri="{BB962C8B-B14F-4D97-AF65-F5344CB8AC3E}">
        <p14:creationId xmlns:p14="http://schemas.microsoft.com/office/powerpoint/2010/main" val="1211336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a:solidFill>
                  <a:schemeClr val="tx1"/>
                </a:solidFill>
                <a:effectLst/>
                <a:latin typeface="+mn-lt"/>
                <a:ea typeface="+mn-ea"/>
                <a:cs typeface="+mn-cs"/>
              </a:rPr>
              <a:t>Note: these suggestions came from Forum notes</a:t>
            </a:r>
          </a:p>
        </p:txBody>
      </p:sp>
      <p:sp>
        <p:nvSpPr>
          <p:cNvPr id="4" name="Slide Number Placeholder 3"/>
          <p:cNvSpPr>
            <a:spLocks noGrp="1"/>
          </p:cNvSpPr>
          <p:nvPr>
            <p:ph type="sldNum" sz="quarter" idx="5"/>
          </p:nvPr>
        </p:nvSpPr>
        <p:spPr/>
        <p:txBody>
          <a:bodyPr/>
          <a:lstStyle/>
          <a:p>
            <a:fld id="{44807C0F-B1BD-43A3-B8C8-B14E015A2FD5}" type="slidenum">
              <a:rPr lang="en-US" smtClean="0"/>
              <a:t>8</a:t>
            </a:fld>
            <a:endParaRPr lang="en-US"/>
          </a:p>
        </p:txBody>
      </p:sp>
    </p:spTree>
    <p:extLst>
      <p:ext uri="{BB962C8B-B14F-4D97-AF65-F5344CB8AC3E}">
        <p14:creationId xmlns:p14="http://schemas.microsoft.com/office/powerpoint/2010/main" val="1601367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807C0F-B1BD-43A3-B8C8-B14E015A2FD5}" type="slidenum">
              <a:rPr lang="en-US" smtClean="0"/>
              <a:t>10</a:t>
            </a:fld>
            <a:endParaRPr lang="en-US"/>
          </a:p>
        </p:txBody>
      </p:sp>
    </p:spTree>
    <p:extLst>
      <p:ext uri="{BB962C8B-B14F-4D97-AF65-F5344CB8AC3E}">
        <p14:creationId xmlns:p14="http://schemas.microsoft.com/office/powerpoint/2010/main" val="3682558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B8283A44-1947-425F-93FF-E7B14F583B3A}"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5B1888B6-4F84-4319-8BC4-99211A628A5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FC1C16F0-8C37-496B-9CEB-5205C3EF13C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8AE91CC2-9A0D-4BE3-9291-3CFF182275FB}"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ACCF7086-0EC4-4129-9091-58622B6A9AD8}"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93E6905E-66BC-42A6-941A-53F9083E602F}"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88B98F5E-90DE-43B1-9EAE-6BE86614F61B}"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92473CCE-8B01-45AF-9A62-3214962312CC}"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295A3313-8A9F-45DA-BC4F-B854CD1D09E3}"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CCD98A8C-BFB4-4DB7-B8B5-0B2F36A31034}"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8BFA5E22-5117-489F-9E0D-6D471782873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E433D5C2-EBA9-4201-BF8F-1C4212E7EF4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0EB0A828-9354-4044-9FA0-63C5D3CBF39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7614F85E-BB00-4FC1-BE8B-9FA3DA7B3B0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35866E28-6EA1-49D5-B755-A435D9FF867A}"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1364DB9C-EA16-4500-AF0B-CD3F4F8A9D32}"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242CB08F-3B9D-482E-B12F-442D43E369C9}"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D840AF37-F949-4C15-9CF9-960A58851E2E}"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13F32F21-6CF0-4D13-A277-30FEAF4825AF}"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B08CDC3C-EFBD-4D0D-9176-72CB4CB934D9}"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772400" cy="990600"/>
          </a:xfrm>
        </p:spPr>
        <p:txBody>
          <a:bodyPr/>
          <a:lstStyle/>
          <a:p>
            <a:r>
              <a:rPr lang="en-US"/>
              <a:t>Click to edit Master title style</a:t>
            </a:r>
          </a:p>
        </p:txBody>
      </p:sp>
      <p:sp>
        <p:nvSpPr>
          <p:cNvPr id="3" name="Table Placeholder 2"/>
          <p:cNvSpPr>
            <a:spLocks noGrp="1"/>
          </p:cNvSpPr>
          <p:nvPr>
            <p:ph type="tbl" idx="1"/>
          </p:nvPr>
        </p:nvSpPr>
        <p:spPr>
          <a:xfrm>
            <a:off x="838200" y="1600200"/>
            <a:ext cx="7772400" cy="4114800"/>
          </a:xfrm>
        </p:spPr>
        <p:txBody>
          <a:bodyPr/>
          <a:lstStyle/>
          <a:p>
            <a:pPr lvl="0"/>
            <a:r>
              <a:rPr lang="en-US" noProof="0"/>
              <a:t>Click icon to add table</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799ECE25-D672-4DE4-BBF2-D16453B92F42}"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AEC15137-AA07-4774-A0C1-2AE93B0E498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A447E55E-7BC6-4816-B975-6C890D3216D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6F3AA07B-1BC9-4D74-ACB9-90D56CA56FAF}"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A70EE19A-9AB7-4963-A32F-2825F1FF88A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30BEA0E8-F33F-41D1-8FF4-445C4D24120A}"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1E3D0DC5-F383-4A23-8E20-5BA51640D442}"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8BD14D4D-B67A-4EC7-8E05-2F3CE7586A9C}"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08AE0DCC-365C-49D6-BC52-0F257B46C326}"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88B57555-CF6F-4BAA-B3D6-7B9673ACB8FF}"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4E5D448D-AF4C-4506-B985-8E9E78309AC8}"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35994595-9E91-473D-81F9-C1021CCFCDFA}"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7D638D1D-BA42-44F1-8853-E70C0D62430B}"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31AC8514-AE41-4F8D-966E-02C9F478869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AA53F25E-0F66-4950-8CCC-81AC253B6F6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powerpointA_1.png"/>
          <p:cNvPicPr>
            <a:picLocks noChangeAspect="1"/>
          </p:cNvPicPr>
          <p:nvPr userDrawn="1"/>
        </p:nvPicPr>
        <p:blipFill>
          <a:blip r:embed="rId2" cstate="print">
            <a:extLst>
              <a:ext uri="{28A0092B-C50C-407E-A947-70E740481C1C}">
                <a14:useLocalDpi xmlns:a14="http://schemas.microsoft.com/office/drawing/2010/main" val="0"/>
              </a:ext>
            </a:extLst>
          </a:blip>
          <a:srcRect l="8536" t="12897" b="3706"/>
          <a:stretch>
            <a:fillRect/>
          </a:stretch>
        </p:blipFill>
        <p:spPr bwMode="auto">
          <a:xfrm>
            <a:off x="0" y="0"/>
            <a:ext cx="9372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2"/>
          <p:cNvSpPr>
            <a:spLocks noChangeShapeType="1"/>
          </p:cNvSpPr>
          <p:nvPr userDrawn="1"/>
        </p:nvSpPr>
        <p:spPr bwMode="auto">
          <a:xfrm>
            <a:off x="457200" y="6324600"/>
            <a:ext cx="7315200" cy="0"/>
          </a:xfrm>
          <a:prstGeom prst="line">
            <a:avLst/>
          </a:prstGeom>
          <a:noFill/>
          <a:ln w="6350">
            <a:solidFill>
              <a:srgbClr val="2D588D"/>
            </a:solidFill>
            <a:round/>
            <a:headEnd/>
            <a:tailEnd/>
          </a:ln>
          <a:extLst>
            <a:ext uri="{909E8E84-426E-40DD-AFC4-6F175D3DCCD1}">
              <a14:hiddenFill xmlns:a14="http://schemas.microsoft.com/office/drawing/2010/main">
                <a:noFill/>
              </a14:hiddenFill>
            </a:ext>
          </a:extLst>
        </p:spPr>
        <p:txBody>
          <a:bodyPr wrap="none" anchor="ctr"/>
          <a:lstStyle/>
          <a:p>
            <a:pPr defTabSz="457200" fontAlgn="base">
              <a:spcBef>
                <a:spcPct val="0"/>
              </a:spcBef>
              <a:spcAft>
                <a:spcPct val="0"/>
              </a:spcAft>
            </a:pPr>
            <a:endParaRPr lang="en-US">
              <a:solidFill>
                <a:prstClr val="black"/>
              </a:solidFill>
              <a:latin typeface="Arial" pitchFamily="34" charset="0"/>
              <a:ea typeface="ＭＳ Ｐゴシック" pitchFamily="34" charset="-128"/>
              <a:cs typeface="Arial" pitchFamily="34" charset="0"/>
            </a:endParaRPr>
          </a:p>
        </p:txBody>
      </p:sp>
      <p:sp>
        <p:nvSpPr>
          <p:cNvPr id="6" name="TextBox 11"/>
          <p:cNvSpPr txBox="1">
            <a:spLocks noChangeArrowheads="1"/>
          </p:cNvSpPr>
          <p:nvPr userDrawn="1"/>
        </p:nvSpPr>
        <p:spPr bwMode="auto">
          <a:xfrm>
            <a:off x="457200" y="6324600"/>
            <a:ext cx="7315200" cy="307975"/>
          </a:xfrm>
          <a:prstGeom prst="rect">
            <a:avLst/>
          </a:prstGeom>
          <a:noFill/>
          <a:ln>
            <a:noFill/>
          </a:ln>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fontAlgn="base" hangingPunct="1">
              <a:spcBef>
                <a:spcPct val="0"/>
              </a:spcBef>
              <a:spcAft>
                <a:spcPct val="0"/>
              </a:spcAft>
              <a:defRPr/>
            </a:pPr>
            <a:r>
              <a:rPr lang="en-US" sz="1400">
                <a:solidFill>
                  <a:srgbClr val="005A8B"/>
                </a:solidFill>
                <a:latin typeface="Baskerville BT" pitchFamily="-105" charset="0"/>
                <a:cs typeface="Arial" pitchFamily="34" charset="0"/>
              </a:rPr>
              <a:t>Conducting Needs Assessments </a:t>
            </a:r>
            <a:r>
              <a:rPr lang="en-US" sz="1400" b="1">
                <a:solidFill>
                  <a:srgbClr val="005A8B"/>
                </a:solidFill>
                <a:latin typeface="Baskerville BT" pitchFamily="-105" charset="0"/>
                <a:cs typeface="Arial" pitchFamily="34" charset="0"/>
              </a:rPr>
              <a:t>|  </a:t>
            </a:r>
            <a:r>
              <a:rPr lang="en-US" sz="1400">
                <a:solidFill>
                  <a:srgbClr val="005A8B"/>
                </a:solidFill>
                <a:latin typeface="Baskerville BT" pitchFamily="-105" charset="0"/>
                <a:cs typeface="Arial" pitchFamily="34" charset="0"/>
              </a:rPr>
              <a:t>October 3, 2012</a:t>
            </a:r>
          </a:p>
        </p:txBody>
      </p:sp>
      <p:pic>
        <p:nvPicPr>
          <p:cNvPr id="7" name="Picture 7" descr="powerpointA_5.png"/>
          <p:cNvPicPr>
            <a:picLocks noChangeAspect="1"/>
          </p:cNvPicPr>
          <p:nvPr userDrawn="1"/>
        </p:nvPicPr>
        <p:blipFill>
          <a:blip r:embed="rId3" cstate="print">
            <a:extLst>
              <a:ext uri="{28A0092B-C50C-407E-A947-70E740481C1C}">
                <a14:useLocalDpi xmlns:a14="http://schemas.microsoft.com/office/drawing/2010/main" val="0"/>
              </a:ext>
            </a:extLst>
          </a:blip>
          <a:srcRect l="8479" t="12897" b="3706"/>
          <a:stretch>
            <a:fillRect/>
          </a:stretch>
        </p:blipFill>
        <p:spPr bwMode="auto">
          <a:xfrm>
            <a:off x="0" y="0"/>
            <a:ext cx="9372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60268068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0352560"/>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507287"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507287" cy="1500187"/>
          </a:xfrm>
        </p:spPr>
        <p:txBody>
          <a:bodyPr anchor="b"/>
          <a:lstStyle>
            <a:lvl1pPr marL="0" indent="0">
              <a:buNone/>
              <a:defRPr sz="2000">
                <a:solidFill>
                  <a:srgbClr val="005A8B"/>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670252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3505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3"/>
          <p:cNvSpPr>
            <a:spLocks noGrp="1"/>
          </p:cNvSpPr>
          <p:nvPr>
            <p:ph sz="half" idx="10"/>
          </p:nvPr>
        </p:nvSpPr>
        <p:spPr>
          <a:xfrm>
            <a:off x="533400" y="1600200"/>
            <a:ext cx="3505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4309530"/>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5" name="Text Placeholder 4"/>
          <p:cNvSpPr>
            <a:spLocks noGrp="1"/>
          </p:cNvSpPr>
          <p:nvPr>
            <p:ph type="body" sz="quarter" idx="3"/>
          </p:nvPr>
        </p:nvSpPr>
        <p:spPr>
          <a:xfrm>
            <a:off x="4645025" y="1535113"/>
            <a:ext cx="35083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35083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4"/>
          <p:cNvSpPr>
            <a:spLocks noGrp="1"/>
          </p:cNvSpPr>
          <p:nvPr>
            <p:ph type="body" sz="quarter" idx="10"/>
          </p:nvPr>
        </p:nvSpPr>
        <p:spPr>
          <a:xfrm>
            <a:off x="457200" y="1535113"/>
            <a:ext cx="35083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5"/>
          <p:cNvSpPr>
            <a:spLocks noGrp="1"/>
          </p:cNvSpPr>
          <p:nvPr>
            <p:ph sz="quarter" idx="11"/>
          </p:nvPr>
        </p:nvSpPr>
        <p:spPr>
          <a:xfrm>
            <a:off x="457200" y="2174875"/>
            <a:ext cx="35083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0115610"/>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48324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1ED414B4-72D7-444E-A6AB-3E950AFFC2DF}"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5736396"/>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45783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70634930"/>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005A8B"/>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2498556"/>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18152658"/>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5240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74645842"/>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9" name="Shape 9"/>
          <p:cNvSpPr>
            <a:spLocks noGrp="1"/>
          </p:cNvSpPr>
          <p:nvPr>
            <p:ph type="title"/>
          </p:nvPr>
        </p:nvSpPr>
        <p:spPr>
          <a:prstGeom prst="rect">
            <a:avLst/>
          </a:prstGeom>
        </p:spPr>
        <p:txBody>
          <a:bodyPr/>
          <a:lstStyle/>
          <a:p>
            <a:pPr lvl="0">
              <a:defRPr sz="1800" b="0">
                <a:solidFill>
                  <a:srgbClr val="000000"/>
                </a:solidFill>
              </a:defRPr>
            </a:pPr>
            <a:r>
              <a:rPr sz="2800" b="1">
                <a:solidFill>
                  <a:srgbClr val="005A8B"/>
                </a:solidFill>
              </a:rPr>
              <a:t>Title Text</a:t>
            </a:r>
          </a:p>
        </p:txBody>
      </p:sp>
      <p:sp>
        <p:nvSpPr>
          <p:cNvPr id="10" name="Shape 10"/>
          <p:cNvSpPr>
            <a:spLocks noGrp="1"/>
          </p:cNvSpPr>
          <p:nvPr>
            <p:ph type="body" idx="1"/>
          </p:nvPr>
        </p:nvSpPr>
        <p:spPr>
          <a:prstGeom prst="rect">
            <a:avLst/>
          </a:prstGeom>
        </p:spPr>
        <p:txBody>
          <a:bodyPr/>
          <a:lstStyle/>
          <a:p>
            <a:pPr lvl="0">
              <a:defRPr sz="1800">
                <a:solidFill>
                  <a:srgbClr val="000000"/>
                </a:solidFill>
              </a:defRPr>
            </a:pPr>
            <a:r>
              <a:rPr sz="2000">
                <a:solidFill>
                  <a:srgbClr val="005A8B"/>
                </a:solidFill>
              </a:rPr>
              <a:t>Body Level One</a:t>
            </a:r>
          </a:p>
          <a:p>
            <a:pPr lvl="1">
              <a:defRPr sz="1800">
                <a:solidFill>
                  <a:srgbClr val="000000"/>
                </a:solidFill>
              </a:defRPr>
            </a:pPr>
            <a:r>
              <a:rPr sz="2000">
                <a:solidFill>
                  <a:srgbClr val="005A8B"/>
                </a:solidFill>
              </a:rPr>
              <a:t>Body Level Two</a:t>
            </a:r>
          </a:p>
          <a:p>
            <a:pPr lvl="2">
              <a:defRPr sz="1800">
                <a:solidFill>
                  <a:srgbClr val="000000"/>
                </a:solidFill>
              </a:defRPr>
            </a:pPr>
            <a:r>
              <a:rPr sz="2000">
                <a:solidFill>
                  <a:srgbClr val="005A8B"/>
                </a:solidFill>
              </a:rPr>
              <a:t>Body Level Three</a:t>
            </a:r>
          </a:p>
          <a:p>
            <a:pPr lvl="3">
              <a:defRPr sz="1800">
                <a:solidFill>
                  <a:srgbClr val="000000"/>
                </a:solidFill>
              </a:defRPr>
            </a:pPr>
            <a:r>
              <a:rPr sz="2000">
                <a:solidFill>
                  <a:srgbClr val="005A8B"/>
                </a:solidFill>
              </a:rPr>
              <a:t>Body Level Four</a:t>
            </a:r>
          </a:p>
          <a:p>
            <a:pPr lvl="4">
              <a:defRPr sz="1800">
                <a:solidFill>
                  <a:srgbClr val="000000"/>
                </a:solidFill>
              </a:defRPr>
            </a:pPr>
            <a:r>
              <a:rPr sz="2000">
                <a:solidFill>
                  <a:srgbClr val="005A8B"/>
                </a:solidFill>
              </a:rPr>
              <a:t>Body Level Five</a:t>
            </a:r>
          </a:p>
        </p:txBody>
      </p:sp>
      <p:sp>
        <p:nvSpPr>
          <p:cNvPr id="11" name="Shape 11"/>
          <p:cNvSpPr>
            <a:spLocks noGrp="1"/>
          </p:cNvSpPr>
          <p:nvPr>
            <p:ph type="sldNum" sz="quarter" idx="2"/>
          </p:nvPr>
        </p:nvSpPr>
        <p:spPr>
          <a:xfrm>
            <a:off x="7425344" y="6459786"/>
            <a:ext cx="984019" cy="365125"/>
          </a:xfrm>
          <a:prstGeom prst="rect">
            <a:avLst/>
          </a:prstGeom>
        </p:spPr>
        <p:txBody>
          <a:bodyPr/>
          <a:lstStyle/>
          <a:p>
            <a:pPr defTabSz="457200" fontAlgn="base">
              <a:spcBef>
                <a:spcPct val="0"/>
              </a:spcBef>
              <a:spcAft>
                <a:spcPct val="0"/>
              </a:spcAft>
            </a:pPr>
            <a:fld id="{86CB4B4D-7CA3-9044-876B-883B54F8677D}" type="slidenum">
              <a:rPr>
                <a:solidFill>
                  <a:prstClr val="black"/>
                </a:solidFill>
                <a:latin typeface="Arial" pitchFamily="34" charset="0"/>
                <a:ea typeface="ＭＳ Ｐゴシック" pitchFamily="34" charset="-128"/>
                <a:cs typeface="Arial" pitchFamily="34" charset="0"/>
              </a:rPr>
              <a:pPr defTabSz="457200" fontAlgn="base">
                <a:spcBef>
                  <a:spcPct val="0"/>
                </a:spcBef>
                <a:spcAft>
                  <a:spcPct val="0"/>
                </a:spcAft>
              </a:pPr>
              <a:t>‹#›</a:t>
            </a:fld>
            <a:endParaRPr>
              <a:solidFill>
                <a:prstClr val="black"/>
              </a:solidFill>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3015218037"/>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ACB491B-621C-4CAB-90F3-322A7E3979B0}"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9A97A700-E219-44C0-8603-70F82EE4AA6A}"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44FBBB53-E7B8-4D19-95C9-CF75C5E50C16}" type="slidenum">
              <a:rPr lang="en-US"/>
              <a:pPr>
                <a:defRPr/>
              </a:pPr>
              <a:t>‹#›</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31BBD0D7-C327-4CB3-9D15-F8DEA3624033}" type="slidenum">
              <a:rPr lang="en-US"/>
              <a:pPr>
                <a:defRPr/>
              </a:pPr>
              <a:t>‹#›</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0B09D3C-F607-493A-90D2-725C8F58836D}" type="slidenum">
              <a:rPr lang="en-US"/>
              <a:pPr>
                <a:defRPr/>
              </a:pPr>
              <a:t>‹#›</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6563D36-1901-4E63-B1F4-80971A99681C}"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4277C2A-9B6F-40F9-901E-7FC52DB00205}"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AF248093-1600-42D1-9269-4523AE5575F7}"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5A803C94-6692-4964-8210-665122E45AAD}"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FEEF0B9C-051A-491A-ABDB-C42981688E9F}"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8298162F-428B-41C6-A1C4-B16D8CE149CB}"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E4919D24-4C8C-4A0D-8F35-9DF0EC31625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B3266A0A-6F1F-4D2A-B8B0-B15BAB110BF9}"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D889E34F-B2F1-41BD-9B5F-FE3F6C3DF2C3}"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57EBF884-7BC7-4981-B8F1-39E5CEC98A89}"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7C5ED161-C68D-42DB-8FA7-040CFC317F47}"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CBECEF6C-1D4C-4099-844F-56CAACC88B75}"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967C5CEB-1160-4E2D-ABF8-25A35548AC68}"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E3155F0C-374A-4B05-8CDB-2E95B5C5D5A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FB4885EA-84A0-420B-8F1D-FDD651C8BA3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509D0D0E-37C8-45F8-9430-1B9FBFD403A3}"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C9AC5BF1-2D5C-4B10-B34E-7BA83398597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28533D99-7E85-4FE8-B8AF-7BF49CE3017B}"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1EC64CA1-FC52-45BD-BE22-A4F24DBF65EB}"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30775B47-8333-459A-B13C-0C52FF38AF2C}"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21CCF0E9-3CD1-49C3-8B76-E362D9953BBF}"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AEDDF9A6-F14C-47D2-B196-C3B30DFB10C3}"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9D67A93E-9AE4-484C-9282-33FFADC55DDD}"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BE35F2B5-0C71-44A4-8664-3C44B6F49FBC}"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30A96ACB-BC8F-478D-9D4B-21D4A88E78E9}"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DA36D641-30A0-49A4-A4EC-46AD2EA213AA}"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C87CCEAB-C129-45E5-B8C0-9DD7EF131123}"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6716CF69-C883-4C79-8797-6B87B160253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F1F6397B-AF5C-4470-B7C5-9A1439E3331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80323EA7-401C-4D8F-B9F2-2838D0231115}"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7482A827-FEB9-4C6C-B844-06780A9BD28D}"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8904314A-6C95-4472-8784-40D99A626CA6}"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A14989BB-1BF2-4648-8E29-0209D424671D}"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A52FC356-5D70-4F9B-BA4F-826A1998AD98}"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E6A04D4C-89FF-4B38-B321-BB38984951F3}"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E2903807-7B9A-4FD1-80E0-4A306A6B78A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A450EEC6-4F7F-466E-9AA4-2D968B2890A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D302695E-9673-435B-BE94-19A91BFD6C6A}"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E8362075-1955-40A9-9741-A2C5F4D0422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FE969484-2E0D-4DC4-A568-776471519DD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AAA1B578-083A-439A-93EC-EE1D01FFD604}"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4D20BE95-9BC6-4768-B2FB-920307EF21FF}"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2D7A2DCC-9E78-489D-92C6-5E3DA694082C}"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A6F3E7F9-4220-4527-B467-3BB3CE95BF3F}"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D83A5991-4A01-450C-87FD-54723C21480D}"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ED8645AE-D692-4B5B-BDC6-45D94EC09E0A}"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D0829A67-E33F-4680-86B4-39BE89C9D9C3}"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16207C12-5037-4C95-B0E1-199F9E2671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6CBF4D9D-840F-4FE5-BB7D-21E5E082562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C47458A4-44E3-4925-AC91-44915D03905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0C060D5C-9C99-478D-B8B3-DE6785C6CBD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E96ED50A-E047-486D-9C4B-DE217DA88510}"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1BB38E78-28B7-4FF6-A6ED-8C23DE7227AF}"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7FF82FC6-3B7E-44F3-A8B1-B7B88F1BF06B}"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3EE15CE0-8A34-4084-948A-CB12E89F67BF}"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F80ABF1B-6AB7-4CEC-9494-87D993397F04}"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B05145E8-8850-4C9B-AC17-F2C12171C4ED}"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182FE5D9-44C4-45FB-8138-3541BBE414A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F325F0A5-1249-44A1-B75B-3CF6B2AE2963}"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724C0224-E7FF-4731-B1B7-151069AC0F4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6698479E-EA7F-453C-8CD5-5B191C969F5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37E24D2F-752D-4ED0-9B12-6FA9952B805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938DFD05-1369-4FD9-90F6-337795DF126A}"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DB2F5067-88FC-428D-8A90-6A13562EA5A1}"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D0478624-46B7-4C96-8CF8-71F53E7F83A7}"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D539AD39-22C9-4EA9-AAF9-8EE71DCDBC9D}"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BB880D98-9171-4C24-87C1-DF42F512D3DB}"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ECDFA9BB-C4AF-41C0-8349-8482C3BCF1E5}"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470A90D4-720D-45D7-8756-11542565B180}"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C24D2A68-0925-477E-B468-C14469F731C3}"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55E5DAAF-7EC1-477A-B58D-845FD21195D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EF673EFF-885A-49DA-9514-CB94162EAFBF}"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8F05974E-3861-4567-9368-480FE92C335B}"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8037F4F8-8A6F-424E-8E56-3465C0327FD2}"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FA634C88-85D4-4392-AA56-6011FAC42236}"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3A5E6E16-48DF-4E84-B610-F081288631A9}"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A74EC436-5C2F-4B79-8D99-5F8AE9FFA238}"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7EDDC600-CBBF-431A-892F-459DB4D6F876}"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EAFBF295-9BFB-4A22-98F5-64E7F68699BA}"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626CBA95-E7E6-48EC-B8F2-26CDDEF38DD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image" Target="../media/image2.jpeg"/><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theme" Target="../theme/theme10.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9.xml"/><Relationship Id="rId13" Type="http://schemas.openxmlformats.org/officeDocument/2006/relationships/image" Target="../media/image2.jpeg"/><Relationship Id="rId3" Type="http://schemas.openxmlformats.org/officeDocument/2006/relationships/slideLayout" Target="../slideLayouts/slideLayout114.xml"/><Relationship Id="rId7" Type="http://schemas.openxmlformats.org/officeDocument/2006/relationships/slideLayout" Target="../slideLayouts/slideLayout118.xml"/><Relationship Id="rId12" Type="http://schemas.openxmlformats.org/officeDocument/2006/relationships/theme" Target="../theme/theme11.xml"/><Relationship Id="rId2" Type="http://schemas.openxmlformats.org/officeDocument/2006/relationships/slideLayout" Target="../slideLayouts/slideLayout113.xml"/><Relationship Id="rId1" Type="http://schemas.openxmlformats.org/officeDocument/2006/relationships/slideLayout" Target="../slideLayouts/slideLayout112.xml"/><Relationship Id="rId6" Type="http://schemas.openxmlformats.org/officeDocument/2006/relationships/slideLayout" Target="../slideLayouts/slideLayout117.xml"/><Relationship Id="rId11" Type="http://schemas.openxmlformats.org/officeDocument/2006/relationships/slideLayout" Target="../slideLayouts/slideLayout122.xml"/><Relationship Id="rId5" Type="http://schemas.openxmlformats.org/officeDocument/2006/relationships/slideLayout" Target="../slideLayouts/slideLayout116.xml"/><Relationship Id="rId10" Type="http://schemas.openxmlformats.org/officeDocument/2006/relationships/slideLayout" Target="../slideLayouts/slideLayout121.xml"/><Relationship Id="rId4" Type="http://schemas.openxmlformats.org/officeDocument/2006/relationships/slideLayout" Target="../slideLayouts/slideLayout115.xml"/><Relationship Id="rId9"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0.xml"/><Relationship Id="rId13" Type="http://schemas.openxmlformats.org/officeDocument/2006/relationships/image" Target="../media/image2.jpeg"/><Relationship Id="rId3" Type="http://schemas.openxmlformats.org/officeDocument/2006/relationships/slideLayout" Target="../slideLayouts/slideLayout125.xml"/><Relationship Id="rId7" Type="http://schemas.openxmlformats.org/officeDocument/2006/relationships/slideLayout" Target="../slideLayouts/slideLayout129.xml"/><Relationship Id="rId12" Type="http://schemas.openxmlformats.org/officeDocument/2006/relationships/theme" Target="../theme/theme12.xml"/><Relationship Id="rId2" Type="http://schemas.openxmlformats.org/officeDocument/2006/relationships/slideLayout" Target="../slideLayouts/slideLayout124.xml"/><Relationship Id="rId1" Type="http://schemas.openxmlformats.org/officeDocument/2006/relationships/slideLayout" Target="../slideLayouts/slideLayout123.xml"/><Relationship Id="rId6" Type="http://schemas.openxmlformats.org/officeDocument/2006/relationships/slideLayout" Target="../slideLayouts/slideLayout128.xml"/><Relationship Id="rId11" Type="http://schemas.openxmlformats.org/officeDocument/2006/relationships/slideLayout" Target="../slideLayouts/slideLayout133.xml"/><Relationship Id="rId5" Type="http://schemas.openxmlformats.org/officeDocument/2006/relationships/slideLayout" Target="../slideLayouts/slideLayout127.xml"/><Relationship Id="rId10" Type="http://schemas.openxmlformats.org/officeDocument/2006/relationships/slideLayout" Target="../slideLayouts/slideLayout132.xml"/><Relationship Id="rId4" Type="http://schemas.openxmlformats.org/officeDocument/2006/relationships/slideLayout" Target="../slideLayouts/slideLayout126.xml"/><Relationship Id="rId9" Type="http://schemas.openxmlformats.org/officeDocument/2006/relationships/slideLayout" Target="../slideLayouts/slideLayout131.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1.xml"/><Relationship Id="rId13" Type="http://schemas.openxmlformats.org/officeDocument/2006/relationships/theme" Target="../theme/theme13.xml"/><Relationship Id="rId3" Type="http://schemas.openxmlformats.org/officeDocument/2006/relationships/slideLayout" Target="../slideLayouts/slideLayout136.xml"/><Relationship Id="rId7" Type="http://schemas.openxmlformats.org/officeDocument/2006/relationships/slideLayout" Target="../slideLayouts/slideLayout140.xml"/><Relationship Id="rId12" Type="http://schemas.openxmlformats.org/officeDocument/2006/relationships/slideLayout" Target="../slideLayouts/slideLayout145.xml"/><Relationship Id="rId2" Type="http://schemas.openxmlformats.org/officeDocument/2006/relationships/slideLayout" Target="../slideLayouts/slideLayout135.xml"/><Relationship Id="rId1" Type="http://schemas.openxmlformats.org/officeDocument/2006/relationships/slideLayout" Target="../slideLayouts/slideLayout134.xml"/><Relationship Id="rId6" Type="http://schemas.openxmlformats.org/officeDocument/2006/relationships/slideLayout" Target="../slideLayouts/slideLayout139.xml"/><Relationship Id="rId11" Type="http://schemas.openxmlformats.org/officeDocument/2006/relationships/slideLayout" Target="../slideLayouts/slideLayout144.xml"/><Relationship Id="rId5" Type="http://schemas.openxmlformats.org/officeDocument/2006/relationships/slideLayout" Target="../slideLayouts/slideLayout138.xml"/><Relationship Id="rId10" Type="http://schemas.openxmlformats.org/officeDocument/2006/relationships/slideLayout" Target="../slideLayouts/slideLayout143.xml"/><Relationship Id="rId4" Type="http://schemas.openxmlformats.org/officeDocument/2006/relationships/slideLayout" Target="../slideLayouts/slideLayout137.xml"/><Relationship Id="rId9" Type="http://schemas.openxmlformats.org/officeDocument/2006/relationships/slideLayout" Target="../slideLayouts/slideLayout142.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2.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2.jpe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2.jpe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2.jpe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image" Target="../media/image2.jpeg"/><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image" Target="../media/image2.jpeg"/><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026" name="Picture 9" descr="UMass-PPtitle-slide"/>
          <p:cNvPicPr>
            <a:picLocks noChangeAspect="1" noChangeArrowheads="1"/>
          </p:cNvPicPr>
          <p:nvPr/>
        </p:nvPicPr>
        <p:blipFill>
          <a:blip r:embed="rId14" cstate="print"/>
          <a:srcRect/>
          <a:stretch>
            <a:fillRect/>
          </a:stretch>
        </p:blipFill>
        <p:spPr bwMode="auto">
          <a:xfrm>
            <a:off x="0" y="0"/>
            <a:ext cx="9145588"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5"/>
          <p:cNvSpPr>
            <a:spLocks noGrp="1" noChangeArrowheads="1"/>
          </p:cNvSpPr>
          <p:nvPr>
            <p:ph type="ftr" sz="quarter" idx="3"/>
          </p:nvPr>
        </p:nvSpPr>
        <p:spPr bwMode="auto">
          <a:xfrm>
            <a:off x="914400" y="2286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400">
                <a:solidFill>
                  <a:schemeClr val="bg1"/>
                </a:solidFill>
                <a:latin typeface="+mn-lt"/>
                <a:ea typeface="ヒラギノ角ゴ Pro W3" pitchFamily="-106" charset="-128"/>
                <a:cs typeface="+mn-cs"/>
              </a:defRPr>
            </a:lvl1pPr>
          </a:lstStyle>
          <a:p>
            <a:r>
              <a:rPr lang="en-US"/>
              <a:t>Research Reinvisioned for the 21st Century</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13666"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113669"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13670"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4"/>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146BE3F2-1861-466E-82ED-993E152A4371}" type="slidenum">
              <a:rPr lang="en-US"/>
              <a:pPr>
                <a:defRPr/>
              </a:pPr>
              <a:t>‹#›</a:t>
            </a:fld>
            <a:endParaRPr lang="en-US"/>
          </a:p>
        </p:txBody>
      </p:sp>
      <p:sp>
        <p:nvSpPr>
          <p:cNvPr id="10" name="Footer Placeholder 5"/>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25954"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125957"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25958"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3"/>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1662DEEC-58A8-467B-9758-6E390A9D44CD}" type="slidenum">
              <a:rPr lang="en-US"/>
              <a:pPr>
                <a:defRPr/>
              </a:pPr>
              <a:t>‹#›</a:t>
            </a:fld>
            <a:endParaRPr lang="en-US"/>
          </a:p>
        </p:txBody>
      </p:sp>
      <p:sp>
        <p:nvSpPr>
          <p:cNvPr id="10" name="Footer Placeholder 4"/>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38242"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138245"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38246"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3"/>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2B1B23F0-CB68-4043-A382-8BBE78BAF700}" type="slidenum">
              <a:rPr lang="en-US"/>
              <a:pPr>
                <a:defRPr/>
              </a:pPr>
              <a:t>‹#›</a:t>
            </a:fld>
            <a:endParaRPr lang="en-US"/>
          </a:p>
        </p:txBody>
      </p:sp>
      <p:sp>
        <p:nvSpPr>
          <p:cNvPr id="10" name="Footer Placeholder 4"/>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powerpointA_1.png"/>
          <p:cNvPicPr>
            <a:picLocks noChangeAspect="1"/>
          </p:cNvPicPr>
          <p:nvPr/>
        </p:nvPicPr>
        <p:blipFill>
          <a:blip r:embed="rId14" cstate="print">
            <a:extLst>
              <a:ext uri="{28A0092B-C50C-407E-A947-70E740481C1C}">
                <a14:useLocalDpi xmlns:a14="http://schemas.microsoft.com/office/drawing/2010/main" val="0"/>
              </a:ext>
            </a:extLst>
          </a:blip>
          <a:srcRect l="8536" t="12897" b="3706"/>
          <a:stretch>
            <a:fillRect/>
          </a:stretch>
        </p:blipFill>
        <p:spPr bwMode="auto">
          <a:xfrm>
            <a:off x="0" y="0"/>
            <a:ext cx="9372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7696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Line 12"/>
          <p:cNvSpPr>
            <a:spLocks noChangeShapeType="1"/>
          </p:cNvSpPr>
          <p:nvPr/>
        </p:nvSpPr>
        <p:spPr bwMode="auto">
          <a:xfrm>
            <a:off x="457200" y="6324600"/>
            <a:ext cx="7315200" cy="0"/>
          </a:xfrm>
          <a:prstGeom prst="line">
            <a:avLst/>
          </a:prstGeom>
          <a:noFill/>
          <a:ln w="6350">
            <a:solidFill>
              <a:srgbClr val="2D588D"/>
            </a:solidFill>
            <a:round/>
            <a:headEnd/>
            <a:tailEnd/>
          </a:ln>
          <a:extLst>
            <a:ext uri="{909E8E84-426E-40DD-AFC4-6F175D3DCCD1}">
              <a14:hiddenFill xmlns:a14="http://schemas.microsoft.com/office/drawing/2010/main">
                <a:noFill/>
              </a14:hiddenFill>
            </a:ext>
          </a:extLst>
        </p:spPr>
        <p:txBody>
          <a:bodyPr wrap="none" anchor="ctr"/>
          <a:lstStyle/>
          <a:p>
            <a:pPr defTabSz="457200" fontAlgn="base">
              <a:spcBef>
                <a:spcPct val="0"/>
              </a:spcBef>
              <a:spcAft>
                <a:spcPct val="0"/>
              </a:spcAft>
            </a:pPr>
            <a:endParaRPr lang="en-US">
              <a:solidFill>
                <a:prstClr val="black"/>
              </a:solidFill>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1274408755"/>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Lst>
  <p:hf sldNum="0" hdr="0" ftr="0" dt="0"/>
  <p:txStyles>
    <p:titleStyle>
      <a:lvl1pPr algn="ctr" defTabSz="457200" rtl="0" eaLnBrk="0" fontAlgn="base" hangingPunct="0">
        <a:spcBef>
          <a:spcPct val="0"/>
        </a:spcBef>
        <a:spcAft>
          <a:spcPct val="0"/>
        </a:spcAft>
        <a:defRPr sz="2800" kern="1200">
          <a:solidFill>
            <a:srgbClr val="005A8B"/>
          </a:solidFill>
          <a:latin typeface="Arial Unicode MS"/>
          <a:ea typeface="ＭＳ Ｐゴシック" pitchFamily="-105" charset="-128"/>
          <a:cs typeface="Baskerville"/>
        </a:defRPr>
      </a:lvl1pPr>
      <a:lvl2pPr algn="ctr" defTabSz="457200" rtl="0" eaLnBrk="0" fontAlgn="base" hangingPunct="0">
        <a:spcBef>
          <a:spcPct val="0"/>
        </a:spcBef>
        <a:spcAft>
          <a:spcPct val="0"/>
        </a:spcAft>
        <a:defRPr sz="2800">
          <a:solidFill>
            <a:srgbClr val="005A8B"/>
          </a:solidFill>
          <a:latin typeface="Arial Unicode MS" pitchFamily="-105" charset="0"/>
          <a:ea typeface="ＭＳ Ｐゴシック" pitchFamily="-105" charset="-128"/>
          <a:cs typeface="Baskerville" pitchFamily="1" charset="0"/>
        </a:defRPr>
      </a:lvl2pPr>
      <a:lvl3pPr algn="ctr" defTabSz="457200" rtl="0" eaLnBrk="0" fontAlgn="base" hangingPunct="0">
        <a:spcBef>
          <a:spcPct val="0"/>
        </a:spcBef>
        <a:spcAft>
          <a:spcPct val="0"/>
        </a:spcAft>
        <a:defRPr sz="2800">
          <a:solidFill>
            <a:srgbClr val="005A8B"/>
          </a:solidFill>
          <a:latin typeface="Arial Unicode MS" pitchFamily="-105" charset="0"/>
          <a:ea typeface="ＭＳ Ｐゴシック" pitchFamily="-105" charset="-128"/>
          <a:cs typeface="Baskerville" pitchFamily="1" charset="0"/>
        </a:defRPr>
      </a:lvl3pPr>
      <a:lvl4pPr algn="ctr" defTabSz="457200" rtl="0" eaLnBrk="0" fontAlgn="base" hangingPunct="0">
        <a:spcBef>
          <a:spcPct val="0"/>
        </a:spcBef>
        <a:spcAft>
          <a:spcPct val="0"/>
        </a:spcAft>
        <a:defRPr sz="2800">
          <a:solidFill>
            <a:srgbClr val="005A8B"/>
          </a:solidFill>
          <a:latin typeface="Arial Unicode MS" pitchFamily="-105" charset="0"/>
          <a:ea typeface="ＭＳ Ｐゴシック" pitchFamily="-105" charset="-128"/>
          <a:cs typeface="Baskerville" pitchFamily="1" charset="0"/>
        </a:defRPr>
      </a:lvl4pPr>
      <a:lvl5pPr algn="ctr" defTabSz="457200" rtl="0" eaLnBrk="0" fontAlgn="base" hangingPunct="0">
        <a:spcBef>
          <a:spcPct val="0"/>
        </a:spcBef>
        <a:spcAft>
          <a:spcPct val="0"/>
        </a:spcAft>
        <a:defRPr sz="2800">
          <a:solidFill>
            <a:srgbClr val="005A8B"/>
          </a:solidFill>
          <a:latin typeface="Arial Unicode MS" pitchFamily="-105" charset="0"/>
          <a:ea typeface="ＭＳ Ｐゴシック" pitchFamily="-105" charset="-128"/>
          <a:cs typeface="Baskerville" pitchFamily="1" charset="0"/>
        </a:defRPr>
      </a:lvl5pPr>
      <a:lvl6pPr marL="457200" algn="ctr" defTabSz="457200" rtl="0" fontAlgn="base">
        <a:spcBef>
          <a:spcPct val="0"/>
        </a:spcBef>
        <a:spcAft>
          <a:spcPct val="0"/>
        </a:spcAft>
        <a:defRPr sz="2800">
          <a:solidFill>
            <a:srgbClr val="005A8B"/>
          </a:solidFill>
          <a:latin typeface="Arial Unicode MS" pitchFamily="-105" charset="0"/>
          <a:ea typeface="ＭＳ Ｐゴシック" pitchFamily="-105" charset="-128"/>
        </a:defRPr>
      </a:lvl6pPr>
      <a:lvl7pPr marL="914400" algn="ctr" defTabSz="457200" rtl="0" fontAlgn="base">
        <a:spcBef>
          <a:spcPct val="0"/>
        </a:spcBef>
        <a:spcAft>
          <a:spcPct val="0"/>
        </a:spcAft>
        <a:defRPr sz="2800">
          <a:solidFill>
            <a:srgbClr val="005A8B"/>
          </a:solidFill>
          <a:latin typeface="Arial Unicode MS" pitchFamily="-105" charset="0"/>
          <a:ea typeface="ＭＳ Ｐゴシック" pitchFamily="-105" charset="-128"/>
        </a:defRPr>
      </a:lvl7pPr>
      <a:lvl8pPr marL="1371600" algn="ctr" defTabSz="457200" rtl="0" fontAlgn="base">
        <a:spcBef>
          <a:spcPct val="0"/>
        </a:spcBef>
        <a:spcAft>
          <a:spcPct val="0"/>
        </a:spcAft>
        <a:defRPr sz="2800">
          <a:solidFill>
            <a:srgbClr val="005A8B"/>
          </a:solidFill>
          <a:latin typeface="Arial Unicode MS" pitchFamily="-105" charset="0"/>
          <a:ea typeface="ＭＳ Ｐゴシック" pitchFamily="-105" charset="-128"/>
        </a:defRPr>
      </a:lvl8pPr>
      <a:lvl9pPr marL="1828800" algn="ctr" defTabSz="457200" rtl="0" fontAlgn="base">
        <a:spcBef>
          <a:spcPct val="0"/>
        </a:spcBef>
        <a:spcAft>
          <a:spcPct val="0"/>
        </a:spcAft>
        <a:defRPr sz="2800">
          <a:solidFill>
            <a:srgbClr val="005A8B"/>
          </a:solidFill>
          <a:latin typeface="Arial Unicode MS" pitchFamily="-105" charset="0"/>
          <a:ea typeface="ＭＳ Ｐゴシック" pitchFamily="-105" charset="-128"/>
        </a:defRPr>
      </a:lvl9pPr>
    </p:titleStyle>
    <p:bodyStyle>
      <a:lvl1pPr marL="342900" indent="-342900" algn="l" defTabSz="457200" rtl="0" eaLnBrk="0" fontAlgn="base" hangingPunct="0">
        <a:spcBef>
          <a:spcPct val="20000"/>
        </a:spcBef>
        <a:spcAft>
          <a:spcPct val="0"/>
        </a:spcAft>
        <a:buClr>
          <a:srgbClr val="005A8B"/>
        </a:buClr>
        <a:buFont typeface="Lucida Grande"/>
        <a:buChar char="▸"/>
        <a:defRPr sz="2000" kern="1200">
          <a:solidFill>
            <a:srgbClr val="005A8B"/>
          </a:solidFill>
          <a:latin typeface="Arial Unicode MS"/>
          <a:ea typeface="ＭＳ Ｐゴシック" pitchFamily="-105" charset="-128"/>
          <a:cs typeface="ＭＳ Ｐゴシック" pitchFamily="-105" charset="-128"/>
        </a:defRPr>
      </a:lvl1pPr>
      <a:lvl2pPr marL="742950" indent="-285750" algn="l" defTabSz="457200" rtl="0" eaLnBrk="0" fontAlgn="base" hangingPunct="0">
        <a:spcBef>
          <a:spcPct val="20000"/>
        </a:spcBef>
        <a:spcAft>
          <a:spcPct val="0"/>
        </a:spcAft>
        <a:buClr>
          <a:srgbClr val="005A8B"/>
        </a:buClr>
        <a:buFont typeface="Lucida Grande"/>
        <a:buChar char="▸"/>
        <a:defRPr kern="1200">
          <a:solidFill>
            <a:srgbClr val="005A8B"/>
          </a:solidFill>
          <a:latin typeface="Arial Unicode MS"/>
          <a:ea typeface="ＭＳ Ｐゴシック" pitchFamily="-105" charset="-128"/>
          <a:cs typeface="+mn-cs"/>
        </a:defRPr>
      </a:lvl2pPr>
      <a:lvl3pPr marL="1143000" indent="-228600" algn="l" defTabSz="457200" rtl="0" eaLnBrk="0" fontAlgn="base" hangingPunct="0">
        <a:spcBef>
          <a:spcPct val="20000"/>
        </a:spcBef>
        <a:spcAft>
          <a:spcPct val="0"/>
        </a:spcAft>
        <a:buClr>
          <a:srgbClr val="005A8B"/>
        </a:buClr>
        <a:buFont typeface="Lucida Grande"/>
        <a:buChar char="▸"/>
        <a:defRPr kern="1200">
          <a:solidFill>
            <a:srgbClr val="005A8B"/>
          </a:solidFill>
          <a:latin typeface="Arial Unicode MS"/>
          <a:ea typeface="ＭＳ Ｐゴシック" pitchFamily="-105" charset="-128"/>
          <a:cs typeface="+mn-cs"/>
        </a:defRPr>
      </a:lvl3pPr>
      <a:lvl4pPr marL="1600200" indent="-228600" algn="l" defTabSz="457200" rtl="0" eaLnBrk="0" fontAlgn="base" hangingPunct="0">
        <a:spcBef>
          <a:spcPct val="20000"/>
        </a:spcBef>
        <a:spcAft>
          <a:spcPct val="0"/>
        </a:spcAft>
        <a:buClr>
          <a:srgbClr val="005A8B"/>
        </a:buClr>
        <a:buFont typeface="Lucida Grande"/>
        <a:buChar char="▸"/>
        <a:defRPr kern="1200">
          <a:solidFill>
            <a:srgbClr val="005A8B"/>
          </a:solidFill>
          <a:latin typeface="Arial Unicode MS"/>
          <a:ea typeface="ＭＳ Ｐゴシック" pitchFamily="-105" charset="-128"/>
          <a:cs typeface="+mn-cs"/>
        </a:defRPr>
      </a:lvl4pPr>
      <a:lvl5pPr marL="2057400" indent="-228600" algn="l" defTabSz="457200" rtl="0" eaLnBrk="0" fontAlgn="base" hangingPunct="0">
        <a:spcBef>
          <a:spcPct val="20000"/>
        </a:spcBef>
        <a:spcAft>
          <a:spcPct val="0"/>
        </a:spcAft>
        <a:buClr>
          <a:srgbClr val="005A8B"/>
        </a:buClr>
        <a:buFont typeface="Lucida Grande"/>
        <a:buChar char="▸"/>
        <a:defRPr kern="1200">
          <a:solidFill>
            <a:srgbClr val="005A8B"/>
          </a:solidFill>
          <a:latin typeface="Arial Unicode MS"/>
          <a:ea typeface="ＭＳ Ｐゴシック" pitchFamily="-10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4338"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0" name="Rectangle 6"/>
          <p:cNvSpPr>
            <a:spLocks noGrp="1" noChangeArrowheads="1"/>
          </p:cNvSpPr>
          <p:nvPr>
            <p:ph type="sldNum" sz="quarter" idx="4"/>
          </p:nvPr>
        </p:nvSpPr>
        <p:spPr bwMode="auto">
          <a:xfrm>
            <a:off x="8382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5B39D26C-E107-4D9A-A4C3-F0341CB00EA3}" type="slidenum">
              <a:rPr lang="en-US"/>
              <a:pPr>
                <a:defRPr/>
              </a:pPr>
              <a:t>‹#›</a:t>
            </a:fld>
            <a:endParaRPr lang="en-US"/>
          </a:p>
        </p:txBody>
      </p:sp>
      <p:sp>
        <p:nvSpPr>
          <p:cNvPr id="14340"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4341"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5"/>
          <p:cNvSpPr>
            <a:spLocks noGrp="1" noChangeArrowheads="1"/>
          </p:cNvSpPr>
          <p:nvPr>
            <p:ph type="ftr" sz="quarter" idx="3"/>
          </p:nvPr>
        </p:nvSpPr>
        <p:spPr bwMode="auto">
          <a:xfrm>
            <a:off x="1219200" y="64008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p>
        </p:txBody>
      </p:sp>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27650"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27653"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27654"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3"/>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8D1A6952-2671-47B3-B927-B2514F33BDE4}" type="slidenum">
              <a:rPr lang="en-US"/>
              <a:pPr>
                <a:defRPr/>
              </a:pPr>
              <a:t>‹#›</a:t>
            </a:fld>
            <a:endParaRPr lang="en-US"/>
          </a:p>
        </p:txBody>
      </p:sp>
      <p:sp>
        <p:nvSpPr>
          <p:cNvPr id="10" name="Footer Placeholder 4"/>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39938"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39941"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39942"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3"/>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06892987-AB30-4D47-A112-676A01EBDB97}" type="slidenum">
              <a:rPr lang="en-US"/>
              <a:pPr>
                <a:defRPr/>
              </a:pPr>
              <a:t>‹#›</a:t>
            </a:fld>
            <a:endParaRPr lang="en-US"/>
          </a:p>
        </p:txBody>
      </p:sp>
      <p:sp>
        <p:nvSpPr>
          <p:cNvPr id="10" name="Footer Placeholder 4"/>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52226"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52229"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52230"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4"/>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4A5BE98D-CCBA-44D5-86FC-27D28C63DEC9}" type="slidenum">
              <a:rPr lang="en-US"/>
              <a:pPr>
                <a:defRPr/>
              </a:pPr>
              <a:t>‹#›</a:t>
            </a:fld>
            <a:endParaRPr lang="en-US"/>
          </a:p>
        </p:txBody>
      </p:sp>
      <p:sp>
        <p:nvSpPr>
          <p:cNvPr id="10" name="Footer Placeholder 5"/>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64514"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64517"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64518"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6"/>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BD15BB41-BFA9-4FAD-BA6C-03F2B5130CF3}" type="slidenum">
              <a:rPr lang="en-US"/>
              <a:pPr>
                <a:defRPr/>
              </a:pPr>
              <a:t>‹#›</a:t>
            </a:fld>
            <a:endParaRPr lang="en-US"/>
          </a:p>
        </p:txBody>
      </p:sp>
      <p:sp>
        <p:nvSpPr>
          <p:cNvPr id="10" name="Footer Placeholder 7"/>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76802"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76805"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76806"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2"/>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00DDBE5F-5185-43CB-9F01-22EC4439B371}" type="slidenum">
              <a:rPr lang="en-US"/>
              <a:pPr>
                <a:defRPr/>
              </a:pPr>
              <a:t>‹#›</a:t>
            </a:fld>
            <a:endParaRPr lang="en-US"/>
          </a:p>
        </p:txBody>
      </p:sp>
      <p:sp>
        <p:nvSpPr>
          <p:cNvPr id="10" name="Footer Placeholder 3"/>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89090"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89093"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89094"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1"/>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FC159D0A-21F5-4843-8C4C-6A152ED382B7}" type="slidenum">
              <a:rPr lang="en-US"/>
              <a:pPr>
                <a:defRPr/>
              </a:pPr>
              <a:t>‹#›</a:t>
            </a:fld>
            <a:endParaRPr lang="en-US"/>
          </a:p>
        </p:txBody>
      </p:sp>
      <p:sp>
        <p:nvSpPr>
          <p:cNvPr id="10" name="Footer Placeholder 2"/>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01378"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101381"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1382"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4"/>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C9E3FC90-F342-4B98-B71C-79A08E65408F}" type="slidenum">
              <a:rPr lang="en-US"/>
              <a:pPr>
                <a:defRPr/>
              </a:pPr>
              <a:t>‹#›</a:t>
            </a:fld>
            <a:endParaRPr lang="en-US"/>
          </a:p>
        </p:txBody>
      </p:sp>
      <p:sp>
        <p:nvSpPr>
          <p:cNvPr id="10" name="Footer Placeholder 5"/>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4.xml"/></Relationships>
</file>

<file path=ppt/slides/_rels/slide10.xml.rels><?xml version="1.0" encoding="UTF-8" standalone="yes"?>
<Relationships xmlns="http://schemas.openxmlformats.org/package/2006/relationships"><Relationship Id="rId3" Type="http://schemas.openxmlformats.org/officeDocument/2006/relationships/hyperlink" Target="mailto:Jan.Mutchler@umb.edu" TargetMode="External"/><Relationship Id="rId2" Type="http://schemas.openxmlformats.org/officeDocument/2006/relationships/notesSlide" Target="../notesSlides/notesSlide9.xml"/><Relationship Id="rId1" Type="http://schemas.openxmlformats.org/officeDocument/2006/relationships/slideLayout" Target="../slideLayouts/slideLayout13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5.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3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62000" y="446879"/>
            <a:ext cx="7772400" cy="1470025"/>
          </a:xfrm>
        </p:spPr>
        <p:txBody>
          <a:bodyPr/>
          <a:lstStyle/>
          <a:p>
            <a:r>
              <a:rPr lang="en-US" sz="3800" b="1">
                <a:solidFill>
                  <a:schemeClr val="bg1"/>
                </a:solidFill>
              </a:rPr>
              <a:t>Advancing an Age Friendly Milton</a:t>
            </a:r>
          </a:p>
        </p:txBody>
      </p:sp>
      <p:sp>
        <p:nvSpPr>
          <p:cNvPr id="6" name="Subtitle 5"/>
          <p:cNvSpPr>
            <a:spLocks noGrp="1"/>
          </p:cNvSpPr>
          <p:nvPr>
            <p:ph type="subTitle" idx="1"/>
          </p:nvPr>
        </p:nvSpPr>
        <p:spPr>
          <a:xfrm>
            <a:off x="1066800" y="4038600"/>
            <a:ext cx="6858000" cy="2209800"/>
          </a:xfrm>
        </p:spPr>
        <p:txBody>
          <a:bodyPr>
            <a:normAutofit fontScale="92500" lnSpcReduction="20000"/>
          </a:bodyPr>
          <a:lstStyle/>
          <a:p>
            <a:r>
              <a:rPr lang="en-US" sz="2400"/>
              <a:t>Caitlin Coyle, PhD</a:t>
            </a:r>
          </a:p>
          <a:p>
            <a:r>
              <a:rPr lang="en-US" sz="2400"/>
              <a:t>Beth Rouleau, MA</a:t>
            </a:r>
          </a:p>
          <a:p>
            <a:r>
              <a:rPr lang="en-US" sz="2400"/>
              <a:t>Mary Krebs, MS</a:t>
            </a:r>
          </a:p>
          <a:p>
            <a:r>
              <a:rPr lang="en-US" sz="2400"/>
              <a:t>Center for Social &amp; Demographic Research on Aging</a:t>
            </a:r>
          </a:p>
          <a:p>
            <a:r>
              <a:rPr lang="en-US" sz="2400"/>
              <a:t>Gerontology Institute</a:t>
            </a:r>
          </a:p>
          <a:p>
            <a:r>
              <a:rPr lang="en-US" sz="2400"/>
              <a:t>UMass Boston</a:t>
            </a:r>
          </a:p>
          <a:p>
            <a:endParaRPr lang="en-US"/>
          </a:p>
        </p:txBody>
      </p:sp>
      <p:pic>
        <p:nvPicPr>
          <p:cNvPr id="2" name="Picture 3" descr="A close up of a white background&#10;&#10;Description generated with high confidence">
            <a:extLst>
              <a:ext uri="{FF2B5EF4-FFF2-40B4-BE49-F238E27FC236}">
                <a16:creationId xmlns:a16="http://schemas.microsoft.com/office/drawing/2014/main" id="{0182DC0C-7C76-4D4E-9431-CDAADD342135}"/>
              </a:ext>
            </a:extLst>
          </p:cNvPr>
          <p:cNvPicPr>
            <a:picLocks noChangeAspect="1"/>
          </p:cNvPicPr>
          <p:nvPr/>
        </p:nvPicPr>
        <p:blipFill>
          <a:blip r:embed="rId3"/>
          <a:stretch>
            <a:fillRect/>
          </a:stretch>
        </p:blipFill>
        <p:spPr>
          <a:xfrm>
            <a:off x="3588589" y="1712343"/>
            <a:ext cx="1981200" cy="1981200"/>
          </a:xfrm>
          <a:prstGeom prst="rect">
            <a:avLst/>
          </a:prstGeom>
        </p:spPr>
      </p:pic>
    </p:spTree>
    <p:extLst>
      <p:ext uri="{BB962C8B-B14F-4D97-AF65-F5344CB8AC3E}">
        <p14:creationId xmlns:p14="http://schemas.microsoft.com/office/powerpoint/2010/main" val="1174743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pPr algn="ctr"/>
            <a:r>
              <a:rPr lang="en-US" sz="4000" b="1">
                <a:solidFill>
                  <a:schemeClr val="bg1"/>
                </a:solidFill>
              </a:rPr>
              <a:t>Thank you!</a:t>
            </a:r>
          </a:p>
        </p:txBody>
      </p:sp>
      <p:sp>
        <p:nvSpPr>
          <p:cNvPr id="9" name="Subtitle 8"/>
          <p:cNvSpPr>
            <a:spLocks noGrp="1"/>
          </p:cNvSpPr>
          <p:nvPr>
            <p:ph type="subTitle" idx="1"/>
          </p:nvPr>
        </p:nvSpPr>
        <p:spPr/>
        <p:txBody>
          <a:bodyPr/>
          <a:lstStyle/>
          <a:p>
            <a:r>
              <a:rPr lang="en-US" sz="2400"/>
              <a:t>Caitlin Coyle, PhD</a:t>
            </a:r>
          </a:p>
          <a:p>
            <a:r>
              <a:rPr lang="en-US" sz="2400"/>
              <a:t>Gerontology at UMass Boston</a:t>
            </a:r>
          </a:p>
          <a:p>
            <a:r>
              <a:rPr lang="en-US" sz="2400" err="1"/>
              <a:t>caitlin.coyle@umb.edu</a:t>
            </a:r>
            <a:endParaRPr lang="en-US" sz="2400"/>
          </a:p>
          <a:p>
            <a:endParaRPr lang="en-US" sz="2400">
              <a:hlinkClick r:id="rId3"/>
            </a:endParaRPr>
          </a:p>
        </p:txBody>
      </p:sp>
      <p:sp>
        <p:nvSpPr>
          <p:cNvPr id="4" name="Slide Number Placeholder 3"/>
          <p:cNvSpPr>
            <a:spLocks noGrp="1"/>
          </p:cNvSpPr>
          <p:nvPr>
            <p:ph type="sldNum" sz="quarter" idx="4294967295"/>
          </p:nvPr>
        </p:nvSpPr>
        <p:spPr>
          <a:xfrm>
            <a:off x="0" y="6400800"/>
            <a:ext cx="1905000" cy="457200"/>
          </a:xfrm>
          <a:prstGeom prst="rect">
            <a:avLst/>
          </a:prstGeom>
        </p:spPr>
        <p:txBody>
          <a:bodyPr/>
          <a:lstStyle/>
          <a:p>
            <a:pPr>
              <a:defRPr/>
            </a:pPr>
            <a:fld id="{7614F85E-BB00-4FC1-BE8B-9FA3DA7B3B07}" type="slidenum">
              <a:rPr lang="en-US" smtClean="0"/>
              <a:pPr>
                <a:defRPr/>
              </a:pPr>
              <a:t>10</a:t>
            </a:fld>
            <a:endParaRPr lang="en-US"/>
          </a:p>
        </p:txBody>
      </p:sp>
    </p:spTree>
    <p:extLst>
      <p:ext uri="{BB962C8B-B14F-4D97-AF65-F5344CB8AC3E}">
        <p14:creationId xmlns:p14="http://schemas.microsoft.com/office/powerpoint/2010/main" val="1977341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Our Collaborative Efforts in the Region</a:t>
            </a:r>
          </a:p>
        </p:txBody>
      </p:sp>
      <p:sp>
        <p:nvSpPr>
          <p:cNvPr id="3" name="Content Placeholder 2"/>
          <p:cNvSpPr>
            <a:spLocks noGrp="1"/>
          </p:cNvSpPr>
          <p:nvPr>
            <p:ph idx="1"/>
          </p:nvPr>
        </p:nvSpPr>
        <p:spPr/>
        <p:txBody>
          <a:bodyPr/>
          <a:lstStyle/>
          <a:p>
            <a:r>
              <a:rPr lang="en-US"/>
              <a:t>Blue Hill Regional Coordinating Council is leading the effort, in partnership with MAPC, </a:t>
            </a:r>
            <a:r>
              <a:rPr lang="en-US" err="1"/>
              <a:t>Umass</a:t>
            </a:r>
            <a:r>
              <a:rPr lang="en-US"/>
              <a:t> Boston, </a:t>
            </a:r>
            <a:r>
              <a:rPr lang="en-US" err="1"/>
              <a:t>WalkBoston</a:t>
            </a:r>
            <a:r>
              <a:rPr lang="en-US"/>
              <a:t> and municipal partners. Their work is supported by Tufts Health Plan Foundation, Beth Israel-Milton and South Shore Hospital.</a:t>
            </a:r>
          </a:p>
          <a:p>
            <a:endParaRPr lang="en-US"/>
          </a:p>
        </p:txBody>
      </p:sp>
    </p:spTree>
    <p:extLst>
      <p:ext uri="{BB962C8B-B14F-4D97-AF65-F5344CB8AC3E}">
        <p14:creationId xmlns:p14="http://schemas.microsoft.com/office/powerpoint/2010/main" val="560387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5A8B"/>
            </a:solidFill>
          </a:ln>
        </p:spPr>
        <p:txBody>
          <a:bodyPr>
            <a:normAutofit fontScale="90000"/>
          </a:bodyPr>
          <a:lstStyle/>
          <a:p>
            <a:r>
              <a:rPr lang="en-US" sz="4000" dirty="0">
                <a:ea typeface="ＭＳ Ｐゴシック"/>
              </a:rPr>
              <a:t>An Age Friendly Community: existing momentum</a:t>
            </a:r>
            <a:endParaRPr lang="en-US" sz="4000" dirty="0"/>
          </a:p>
        </p:txBody>
      </p:sp>
      <p:sp>
        <p:nvSpPr>
          <p:cNvPr id="3" name="Content Placeholder 2"/>
          <p:cNvSpPr>
            <a:spLocks noGrp="1"/>
          </p:cNvSpPr>
          <p:nvPr>
            <p:ph idx="1"/>
          </p:nvPr>
        </p:nvSpPr>
        <p:spPr>
          <a:xfrm>
            <a:off x="-438562" y="1527093"/>
            <a:ext cx="3510412" cy="3730707"/>
          </a:xfrm>
        </p:spPr>
        <p:txBody>
          <a:bodyPr>
            <a:normAutofit/>
          </a:bodyPr>
          <a:lstStyle/>
          <a:p>
            <a:pPr marL="0" indent="0">
              <a:buClrTx/>
              <a:buNone/>
            </a:pPr>
            <a:r>
              <a:rPr lang="en-US" sz="3000"/>
              <a:t> </a:t>
            </a:r>
            <a:endParaRPr lang="en-US" sz="2800" i="1"/>
          </a:p>
          <a:p>
            <a:pPr marL="514350" lvl="1" indent="-514350">
              <a:spcBef>
                <a:spcPts val="0"/>
              </a:spcBef>
              <a:spcAft>
                <a:spcPts val="200"/>
              </a:spcAft>
              <a:buClrTx/>
              <a:buSzPct val="100000"/>
              <a:buFont typeface="Arial" panose="020B0604020202020204" pitchFamily="34" charset="0"/>
              <a:buChar char="•"/>
            </a:pPr>
            <a:endParaRPr lang="en-US" b="1"/>
          </a:p>
          <a:p>
            <a:pPr marL="91440" lvl="1" indent="-91440" algn="ctr">
              <a:spcBef>
                <a:spcPts val="1200"/>
              </a:spcBef>
              <a:spcAft>
                <a:spcPts val="200"/>
              </a:spcAft>
              <a:buClrTx/>
              <a:buSzPct val="100000"/>
              <a:buFont typeface="Calibri" panose="020F0502020204030204" pitchFamily="34" charset="0"/>
              <a:buChar char=" "/>
            </a:pPr>
            <a:endParaRPr lang="en-US" sz="2800" i="1"/>
          </a:p>
          <a:p>
            <a:pPr marL="91440" lvl="1" indent="-91440" algn="ctr">
              <a:spcBef>
                <a:spcPts val="1200"/>
              </a:spcBef>
              <a:spcAft>
                <a:spcPts val="200"/>
              </a:spcAft>
              <a:buClrTx/>
              <a:buSzPct val="100000"/>
              <a:buFont typeface="Calibri" panose="020F0502020204030204" pitchFamily="34" charset="0"/>
              <a:buChar char=" "/>
            </a:pPr>
            <a:endParaRPr lang="en-US" sz="2800" i="1">
              <a:solidFill>
                <a:schemeClr val="tx1"/>
              </a:solidFill>
            </a:endParaRPr>
          </a:p>
          <a:p>
            <a:endParaRPr lang="en-US"/>
          </a:p>
        </p:txBody>
      </p:sp>
      <p:grpSp>
        <p:nvGrpSpPr>
          <p:cNvPr id="6" name="Group 5"/>
          <p:cNvGrpSpPr/>
          <p:nvPr/>
        </p:nvGrpSpPr>
        <p:grpSpPr>
          <a:xfrm>
            <a:off x="211243" y="1417638"/>
            <a:ext cx="5721213" cy="5187903"/>
            <a:chOff x="2006745" y="809601"/>
            <a:chExt cx="5184653" cy="5238796"/>
          </a:xfrm>
        </p:grpSpPr>
        <p:grpSp>
          <p:nvGrpSpPr>
            <p:cNvPr id="7" name="Group 6"/>
            <p:cNvGrpSpPr/>
            <p:nvPr/>
          </p:nvGrpSpPr>
          <p:grpSpPr>
            <a:xfrm>
              <a:off x="3474948" y="863744"/>
              <a:ext cx="908550" cy="2190811"/>
              <a:chOff x="3474948" y="863744"/>
              <a:chExt cx="908550" cy="2190811"/>
            </a:xfrm>
          </p:grpSpPr>
          <p:sp>
            <p:nvSpPr>
              <p:cNvPr id="31" name="Oval 30"/>
              <p:cNvSpPr/>
              <p:nvPr/>
            </p:nvSpPr>
            <p:spPr>
              <a:xfrm rot="14700000" flipH="1">
                <a:off x="2833817" y="1504875"/>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32" name="TextBox 31"/>
              <p:cNvSpPr txBox="1"/>
              <p:nvPr/>
            </p:nvSpPr>
            <p:spPr>
              <a:xfrm rot="3916289">
                <a:off x="2970230" y="1702054"/>
                <a:ext cx="1893775"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a:ln>
                      <a:noFill/>
                    </a:ln>
                    <a:solidFill>
                      <a:srgbClr val="4A3207"/>
                    </a:solidFill>
                    <a:effectLst/>
                    <a:uLnTx/>
                    <a:uFillTx/>
                  </a:rPr>
                  <a:t>Transportation</a:t>
                </a:r>
              </a:p>
            </p:txBody>
          </p:sp>
        </p:grpSp>
        <p:grpSp>
          <p:nvGrpSpPr>
            <p:cNvPr id="8" name="Group 7"/>
            <p:cNvGrpSpPr/>
            <p:nvPr/>
          </p:nvGrpSpPr>
          <p:grpSpPr>
            <a:xfrm>
              <a:off x="4715038" y="809601"/>
              <a:ext cx="908550" cy="2190811"/>
              <a:chOff x="4715038" y="809601"/>
              <a:chExt cx="908550" cy="2190811"/>
            </a:xfrm>
          </p:grpSpPr>
          <p:sp>
            <p:nvSpPr>
              <p:cNvPr id="29" name="Oval 28"/>
              <p:cNvSpPr/>
              <p:nvPr/>
            </p:nvSpPr>
            <p:spPr>
              <a:xfrm rot="17400000" flipH="1">
                <a:off x="4073907" y="1450732"/>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30" name="TextBox 29"/>
              <p:cNvSpPr txBox="1"/>
              <p:nvPr/>
            </p:nvSpPr>
            <p:spPr>
              <a:xfrm rot="17401892">
                <a:off x="4200328" y="1747035"/>
                <a:ext cx="1893775"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a:ln>
                      <a:noFill/>
                    </a:ln>
                    <a:solidFill>
                      <a:srgbClr val="4A3207"/>
                    </a:solidFill>
                    <a:effectLst/>
                    <a:uLnTx/>
                    <a:uFillTx/>
                  </a:rPr>
                  <a:t>Housing</a:t>
                </a:r>
              </a:p>
            </p:txBody>
          </p:sp>
        </p:grpSp>
        <p:grpSp>
          <p:nvGrpSpPr>
            <p:cNvPr id="9" name="Group 8"/>
            <p:cNvGrpSpPr/>
            <p:nvPr/>
          </p:nvGrpSpPr>
          <p:grpSpPr>
            <a:xfrm>
              <a:off x="2013288" y="2458284"/>
              <a:ext cx="2190811" cy="908550"/>
              <a:chOff x="2048499" y="2372290"/>
              <a:chExt cx="2190811" cy="908550"/>
            </a:xfrm>
          </p:grpSpPr>
          <p:sp>
            <p:nvSpPr>
              <p:cNvPr id="27" name="Oval 26"/>
              <p:cNvSpPr/>
              <p:nvPr/>
            </p:nvSpPr>
            <p:spPr>
              <a:xfrm rot="12000000" flipH="1">
                <a:off x="2048499" y="2372290"/>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28" name="TextBox 27"/>
              <p:cNvSpPr txBox="1"/>
              <p:nvPr/>
            </p:nvSpPr>
            <p:spPr>
              <a:xfrm rot="1308890">
                <a:off x="2057246" y="2602248"/>
                <a:ext cx="1893775" cy="58477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a:ln>
                      <a:noFill/>
                    </a:ln>
                    <a:solidFill>
                      <a:srgbClr val="4A3207"/>
                    </a:solidFill>
                    <a:effectLst/>
                    <a:uLnTx/>
                    <a:uFillTx/>
                  </a:rPr>
                  <a:t>Outdoor space and buildings</a:t>
                </a:r>
              </a:p>
            </p:txBody>
          </p:sp>
        </p:grpSp>
        <p:grpSp>
          <p:nvGrpSpPr>
            <p:cNvPr id="10" name="Group 9"/>
            <p:cNvGrpSpPr/>
            <p:nvPr/>
          </p:nvGrpSpPr>
          <p:grpSpPr>
            <a:xfrm>
              <a:off x="2006745" y="2289322"/>
              <a:ext cx="5184653" cy="3759075"/>
              <a:chOff x="2006745" y="2289322"/>
              <a:chExt cx="5184653" cy="3759075"/>
            </a:xfrm>
          </p:grpSpPr>
          <p:grpSp>
            <p:nvGrpSpPr>
              <p:cNvPr id="11" name="Group 10"/>
              <p:cNvGrpSpPr/>
              <p:nvPr/>
            </p:nvGrpSpPr>
            <p:grpSpPr>
              <a:xfrm>
                <a:off x="4803128" y="3803443"/>
                <a:ext cx="908550" cy="2190811"/>
                <a:chOff x="4803128" y="3803443"/>
                <a:chExt cx="908550" cy="2190811"/>
              </a:xfrm>
            </p:grpSpPr>
            <p:sp>
              <p:nvSpPr>
                <p:cNvPr id="25" name="Oval 24"/>
                <p:cNvSpPr/>
                <p:nvPr/>
              </p:nvSpPr>
              <p:spPr>
                <a:xfrm rot="14700000" flipH="1">
                  <a:off x="4161997" y="4444574"/>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26" name="TextBox 25"/>
                <p:cNvSpPr txBox="1"/>
                <p:nvPr/>
              </p:nvSpPr>
              <p:spPr>
                <a:xfrm rot="3916289">
                  <a:off x="4330718" y="4673670"/>
                  <a:ext cx="1893775" cy="584775"/>
                </a:xfrm>
                <a:prstGeom prst="rect">
                  <a:avLst/>
                </a:prstGeom>
                <a:noFill/>
              </p:spPr>
              <p:txBody>
                <a:bodyPr wrap="square" rtlCol="0">
                  <a:spAutoFit/>
                </a:bodyPr>
                <a:lstStyle>
                  <a:defPPr>
                    <a:defRPr lang="id-ID"/>
                  </a:defPPr>
                  <a:lvl1pPr algn="ctr">
                    <a:defRPr sz="1600" b="1">
                      <a:solidFill>
                        <a:schemeClr val="bg1">
                          <a:lumMod val="8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a:ln>
                        <a:noFill/>
                      </a:ln>
                      <a:solidFill>
                        <a:srgbClr val="4A3207"/>
                      </a:solidFill>
                      <a:effectLst/>
                      <a:uLnTx/>
                      <a:uFillTx/>
                    </a:rPr>
                    <a:t>Civic participation an</a:t>
                  </a:r>
                  <a:r>
                    <a:rPr kumimoji="0" lang="en-US" sz="1600" b="1" i="0" u="none" strike="noStrike" kern="0" cap="none" spc="0" normalizeH="0" baseline="0" noProof="0">
                      <a:ln>
                        <a:noFill/>
                      </a:ln>
                      <a:solidFill>
                        <a:srgbClr val="4A3207"/>
                      </a:solidFill>
                      <a:effectLst/>
                      <a:uLnTx/>
                      <a:uFillTx/>
                    </a:rPr>
                    <a:t>d</a:t>
                  </a:r>
                  <a:r>
                    <a:rPr kumimoji="0" lang="id-ID" sz="1600" b="1" i="0" u="none" strike="noStrike" kern="0" cap="none" spc="0" normalizeH="0" baseline="0" noProof="0">
                      <a:ln>
                        <a:noFill/>
                      </a:ln>
                      <a:solidFill>
                        <a:srgbClr val="4A3207"/>
                      </a:solidFill>
                      <a:effectLst/>
                      <a:uLnTx/>
                      <a:uFillTx/>
                    </a:rPr>
                    <a:t> employment</a:t>
                  </a:r>
                </a:p>
              </p:txBody>
            </p:sp>
          </p:grpSp>
          <p:grpSp>
            <p:nvGrpSpPr>
              <p:cNvPr id="12" name="Group 11"/>
              <p:cNvGrpSpPr/>
              <p:nvPr/>
            </p:nvGrpSpPr>
            <p:grpSpPr>
              <a:xfrm>
                <a:off x="4989069" y="2289322"/>
                <a:ext cx="2190811" cy="908550"/>
                <a:chOff x="4989069" y="2289322"/>
                <a:chExt cx="2190811" cy="908550"/>
              </a:xfrm>
            </p:grpSpPr>
            <p:sp>
              <p:nvSpPr>
                <p:cNvPr id="23" name="Oval 22"/>
                <p:cNvSpPr/>
                <p:nvPr/>
              </p:nvSpPr>
              <p:spPr>
                <a:xfrm rot="9300000" flipH="1">
                  <a:off x="4989069" y="2289322"/>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24" name="TextBox 23"/>
                <p:cNvSpPr txBox="1"/>
                <p:nvPr/>
              </p:nvSpPr>
              <p:spPr>
                <a:xfrm rot="20167534">
                  <a:off x="5188808" y="2509592"/>
                  <a:ext cx="1893775"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a:ln>
                        <a:noFill/>
                      </a:ln>
                      <a:solidFill>
                        <a:srgbClr val="4A3207"/>
                      </a:solidFill>
                      <a:effectLst/>
                      <a:uLnTx/>
                      <a:uFillTx/>
                    </a:rPr>
                    <a:t>Social participation</a:t>
                  </a:r>
                </a:p>
              </p:txBody>
            </p:sp>
          </p:grpSp>
          <p:grpSp>
            <p:nvGrpSpPr>
              <p:cNvPr id="13" name="Group 12"/>
              <p:cNvGrpSpPr/>
              <p:nvPr/>
            </p:nvGrpSpPr>
            <p:grpSpPr>
              <a:xfrm>
                <a:off x="3563038" y="3857586"/>
                <a:ext cx="908550" cy="2190811"/>
                <a:chOff x="3563038" y="3857586"/>
                <a:chExt cx="908550" cy="2190811"/>
              </a:xfrm>
            </p:grpSpPr>
            <p:sp>
              <p:nvSpPr>
                <p:cNvPr id="21" name="Oval 20"/>
                <p:cNvSpPr/>
                <p:nvPr/>
              </p:nvSpPr>
              <p:spPr>
                <a:xfrm rot="17400000" flipH="1">
                  <a:off x="2921907" y="4498717"/>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22" name="TextBox 21"/>
                <p:cNvSpPr txBox="1"/>
                <p:nvPr/>
              </p:nvSpPr>
              <p:spPr>
                <a:xfrm rot="17511420">
                  <a:off x="3089994" y="4717521"/>
                  <a:ext cx="1893775" cy="584775"/>
                </a:xfrm>
                <a:prstGeom prst="rect">
                  <a:avLst/>
                </a:prstGeom>
                <a:noFill/>
              </p:spPr>
              <p:txBody>
                <a:bodyPr wrap="square" rtlCol="0">
                  <a:spAutoFit/>
                </a:bodyPr>
                <a:lstStyle>
                  <a:defPPr>
                    <a:defRPr lang="id-ID"/>
                  </a:defPPr>
                  <a:lvl1pPr algn="ctr">
                    <a:defRPr sz="1600" b="1">
                      <a:solidFill>
                        <a:schemeClr val="bg1">
                          <a:lumMod val="8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a:ln>
                        <a:noFill/>
                      </a:ln>
                      <a:solidFill>
                        <a:srgbClr val="4A3207"/>
                      </a:solidFill>
                      <a:effectLst/>
                      <a:uLnTx/>
                      <a:uFillTx/>
                    </a:rPr>
                    <a:t>Communication and information</a:t>
                  </a:r>
                </a:p>
              </p:txBody>
            </p:sp>
          </p:grpSp>
          <p:grpSp>
            <p:nvGrpSpPr>
              <p:cNvPr id="14" name="Group 13"/>
              <p:cNvGrpSpPr/>
              <p:nvPr/>
            </p:nvGrpSpPr>
            <p:grpSpPr>
              <a:xfrm>
                <a:off x="2006745" y="3660127"/>
                <a:ext cx="2190811" cy="908550"/>
                <a:chOff x="2006745" y="3660127"/>
                <a:chExt cx="2190811" cy="908550"/>
              </a:xfrm>
            </p:grpSpPr>
            <p:sp>
              <p:nvSpPr>
                <p:cNvPr id="19" name="Oval 18"/>
                <p:cNvSpPr/>
                <p:nvPr/>
              </p:nvSpPr>
              <p:spPr>
                <a:xfrm rot="9300000" flipH="1">
                  <a:off x="2006745" y="3660127"/>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20" name="TextBox 19"/>
                <p:cNvSpPr txBox="1"/>
                <p:nvPr/>
              </p:nvSpPr>
              <p:spPr>
                <a:xfrm rot="20167534">
                  <a:off x="2125088" y="3833605"/>
                  <a:ext cx="1893775" cy="584775"/>
                </a:xfrm>
                <a:prstGeom prst="rect">
                  <a:avLst/>
                </a:prstGeom>
                <a:noFill/>
              </p:spPr>
              <p:txBody>
                <a:bodyPr wrap="square" rtlCol="0">
                  <a:spAutoFit/>
                </a:bodyPr>
                <a:lstStyle>
                  <a:defPPr>
                    <a:defRPr lang="id-ID"/>
                  </a:defPPr>
                  <a:lvl1pPr algn="ctr">
                    <a:defRPr sz="1600" b="1">
                      <a:solidFill>
                        <a:schemeClr val="bg1">
                          <a:lumMod val="8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a:ln>
                        <a:noFill/>
                      </a:ln>
                      <a:solidFill>
                        <a:srgbClr val="4A3207"/>
                      </a:solidFill>
                      <a:effectLst/>
                      <a:uLnTx/>
                      <a:uFillTx/>
                    </a:rPr>
                    <a:t>Community support and health services</a:t>
                  </a:r>
                </a:p>
              </p:txBody>
            </p:sp>
          </p:grpSp>
          <p:grpSp>
            <p:nvGrpSpPr>
              <p:cNvPr id="15" name="Group 14"/>
              <p:cNvGrpSpPr/>
              <p:nvPr/>
            </p:nvGrpSpPr>
            <p:grpSpPr>
              <a:xfrm>
                <a:off x="5000587" y="3529413"/>
                <a:ext cx="2190811" cy="908550"/>
                <a:chOff x="5000587" y="3529413"/>
                <a:chExt cx="2190811" cy="908550"/>
              </a:xfrm>
            </p:grpSpPr>
            <p:sp>
              <p:nvSpPr>
                <p:cNvPr id="17" name="Oval 16"/>
                <p:cNvSpPr/>
                <p:nvPr/>
              </p:nvSpPr>
              <p:spPr>
                <a:xfrm rot="12000000" flipH="1">
                  <a:off x="5000587" y="3529413"/>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18" name="TextBox 17"/>
                <p:cNvSpPr txBox="1"/>
                <p:nvPr/>
              </p:nvSpPr>
              <p:spPr>
                <a:xfrm rot="1187885">
                  <a:off x="5175647" y="3718015"/>
                  <a:ext cx="1893775" cy="584775"/>
                </a:xfrm>
                <a:prstGeom prst="rect">
                  <a:avLst/>
                </a:prstGeom>
                <a:noFill/>
              </p:spPr>
              <p:txBody>
                <a:bodyPr wrap="square" rtlCol="0">
                  <a:spAutoFit/>
                </a:bodyPr>
                <a:lstStyle>
                  <a:defPPr>
                    <a:defRPr lang="id-ID"/>
                  </a:defPPr>
                  <a:lvl1pPr algn="ctr">
                    <a:defRPr sz="1600" b="1">
                      <a:solidFill>
                        <a:schemeClr val="bg1">
                          <a:lumMod val="8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a:ln>
                        <a:noFill/>
                      </a:ln>
                      <a:solidFill>
                        <a:srgbClr val="4A3207"/>
                      </a:solidFill>
                      <a:effectLst/>
                      <a:uLnTx/>
                      <a:uFillTx/>
                    </a:rPr>
                    <a:t>Respect and social inclusion</a:t>
                  </a:r>
                </a:p>
              </p:txBody>
            </p:sp>
          </p:grpSp>
          <p:sp>
            <p:nvSpPr>
              <p:cNvPr id="16" name="Oval 15"/>
              <p:cNvSpPr/>
              <p:nvPr/>
            </p:nvSpPr>
            <p:spPr>
              <a:xfrm>
                <a:off x="3852716" y="2667091"/>
                <a:ext cx="1523817" cy="1523817"/>
              </a:xfrm>
              <a:prstGeom prst="ellipse">
                <a:avLst/>
              </a:prstGeom>
              <a:solidFill>
                <a:srgbClr val="B78B41"/>
              </a:solidFill>
              <a:ln w="25400" cap="flat" cmpd="sng" algn="ctr">
                <a:noFill/>
                <a:prstDash val="solid"/>
              </a:ln>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700" b="1" kern="0">
                    <a:solidFill>
                      <a:prstClr val="white"/>
                    </a:solidFill>
                  </a:rPr>
                  <a:t>Age Friendly Milton</a:t>
                </a:r>
                <a:endParaRPr kumimoji="0" lang="id-ID" sz="1700" b="1" i="0" u="none" strike="noStrike" kern="0" cap="none" spc="0" normalizeH="0" baseline="0" noProof="0">
                  <a:ln>
                    <a:noFill/>
                  </a:ln>
                  <a:solidFill>
                    <a:prstClr val="white"/>
                  </a:solidFill>
                  <a:effectLst/>
                  <a:uLnTx/>
                  <a:uFillTx/>
                </a:endParaRPr>
              </a:p>
            </p:txBody>
          </p:sp>
        </p:grpSp>
      </p:grpSp>
      <p:sp>
        <p:nvSpPr>
          <p:cNvPr id="33" name="TextBox 32"/>
          <p:cNvSpPr txBox="1"/>
          <p:nvPr/>
        </p:nvSpPr>
        <p:spPr>
          <a:xfrm>
            <a:off x="5960523" y="1527093"/>
            <a:ext cx="2221261" cy="3970318"/>
          </a:xfrm>
          <a:prstGeom prst="rect">
            <a:avLst/>
          </a:prstGeom>
          <a:solidFill>
            <a:schemeClr val="bg1"/>
          </a:solidFill>
        </p:spPr>
        <p:txBody>
          <a:bodyPr wrap="square" rtlCol="0" anchor="t">
            <a:spAutoFit/>
          </a:bodyPr>
          <a:lstStyle/>
          <a:p>
            <a:r>
              <a:rPr lang="en-US"/>
              <a:t>Massachusetts’ commitment to being an Age-Friendly State</a:t>
            </a:r>
          </a:p>
          <a:p>
            <a:endParaRPr lang="en-US"/>
          </a:p>
          <a:p>
            <a:r>
              <a:rPr lang="en-US" dirty="0"/>
              <a:t>Milton is an emerging </a:t>
            </a:r>
            <a:r>
              <a:rPr lang="en-US"/>
              <a:t>dementia friendly community (2017)</a:t>
            </a:r>
            <a:endParaRPr lang="en-US" dirty="0">
              <a:cs typeface="Calibri"/>
            </a:endParaRPr>
          </a:p>
          <a:p>
            <a:endParaRPr lang="en-US"/>
          </a:p>
          <a:p>
            <a:r>
              <a:rPr lang="en-US"/>
              <a:t>Complete Streets policy adopted 2018</a:t>
            </a:r>
          </a:p>
          <a:p>
            <a:endParaRPr lang="en-US"/>
          </a:p>
          <a:p>
            <a:r>
              <a:rPr lang="en-US" dirty="0"/>
              <a:t>Master Plan 2018 includes creating a </a:t>
            </a:r>
            <a:r>
              <a:rPr lang="en-US"/>
              <a:t>"livable town"</a:t>
            </a:r>
            <a:endParaRPr lang="en-US" dirty="0">
              <a:cs typeface="Calibri"/>
            </a:endParaRPr>
          </a:p>
        </p:txBody>
      </p:sp>
    </p:spTree>
    <p:extLst>
      <p:ext uri="{BB962C8B-B14F-4D97-AF65-F5344CB8AC3E}">
        <p14:creationId xmlns:p14="http://schemas.microsoft.com/office/powerpoint/2010/main" val="878695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a:t>Milton’s 60+ population and projections to 2030</a:t>
            </a:r>
          </a:p>
        </p:txBody>
      </p:sp>
      <p:sp>
        <p:nvSpPr>
          <p:cNvPr id="4" name="Rectangle 3"/>
          <p:cNvSpPr/>
          <p:nvPr/>
        </p:nvSpPr>
        <p:spPr>
          <a:xfrm>
            <a:off x="1743074" y="5311441"/>
            <a:ext cx="5267326" cy="1072986"/>
          </a:xfrm>
          <a:prstGeom prst="rect">
            <a:avLst/>
          </a:prstGeom>
        </p:spPr>
        <p:txBody>
          <a:bodyPr wrap="square">
            <a:spAutoFit/>
          </a:bodyPr>
          <a:lstStyle/>
          <a:p>
            <a:pPr>
              <a:lnSpc>
                <a:spcPct val="107000"/>
              </a:lnSpc>
            </a:pPr>
            <a:r>
              <a:rPr lang="en-US" sz="1000" i="1">
                <a:latin typeface="Calibri" panose="020F0502020204030204" pitchFamily="34" charset="0"/>
                <a:ea typeface="Times New Roman" panose="02020603050405020304" pitchFamily="18" charset="0"/>
                <a:cs typeface="Calibri" panose="020F0502020204030204" pitchFamily="34" charset="0"/>
              </a:rPr>
              <a:t>Source: Population figures for 2010 are from the U.S. Census. </a:t>
            </a:r>
            <a:endParaRPr lang="en-US" sz="100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i="1">
                <a:latin typeface="Calibri" panose="020F0502020204030204" pitchFamily="34" charset="0"/>
                <a:ea typeface="Times New Roman" panose="02020603050405020304" pitchFamily="18" charset="0"/>
                <a:cs typeface="Calibri" panose="020F0502020204030204" pitchFamily="34" charset="0"/>
              </a:rPr>
              <a:t>* The four sets of projections for 2020 and 2030 are from two different sources: 1. Donahue Alternative and Vintage projections are estimated by the Donahue Institute, University of Massachusetts http://pep.donahue-institute.org/ 2. MAPC Status Quo (SQ) and Stronger Region (SR) Scenarios projections are prepared by the Metropolitan Area Planning Council https://www.mapc.org/learn/projections/</a:t>
            </a:r>
            <a:endParaRPr lang="en-US" sz="100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Chart 4">
            <a:extLst>
              <a:ext uri="{FF2B5EF4-FFF2-40B4-BE49-F238E27FC236}">
                <a16:creationId xmlns:a16="http://schemas.microsoft.com/office/drawing/2014/main" id="{F745BCD8-5C0E-4C41-9A49-706F19A16326}"/>
              </a:ext>
            </a:extLst>
          </p:cNvPr>
          <p:cNvGraphicFramePr/>
          <p:nvPr/>
        </p:nvGraphicFramePr>
        <p:xfrm>
          <a:off x="1590675" y="1514475"/>
          <a:ext cx="5962650" cy="3829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16046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733800"/>
            <a:ext cx="7507287" cy="1362075"/>
          </a:xfrm>
        </p:spPr>
        <p:txBody>
          <a:bodyPr/>
          <a:lstStyle/>
          <a:p>
            <a:pPr>
              <a:defRPr/>
            </a:pPr>
            <a:r>
              <a:rPr lang="en-US">
                <a:latin typeface="Arial" panose="020B0604020202020204" pitchFamily="34" charset="0"/>
                <a:cs typeface="Arial" panose="020B0604020202020204" pitchFamily="34" charset="0"/>
              </a:rPr>
              <a:t>What we heard…</a:t>
            </a:r>
          </a:p>
        </p:txBody>
      </p:sp>
    </p:spTree>
    <p:extLst>
      <p:ext uri="{BB962C8B-B14F-4D97-AF65-F5344CB8AC3E}">
        <p14:creationId xmlns:p14="http://schemas.microsoft.com/office/powerpoint/2010/main" val="776703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Community Conversations</a:t>
            </a:r>
          </a:p>
        </p:txBody>
      </p:sp>
      <p:sp>
        <p:nvSpPr>
          <p:cNvPr id="4" name="Content Placeholder 3"/>
          <p:cNvSpPr>
            <a:spLocks noGrp="1"/>
          </p:cNvSpPr>
          <p:nvPr>
            <p:ph idx="1"/>
          </p:nvPr>
        </p:nvSpPr>
        <p:spPr/>
        <p:txBody>
          <a:bodyPr/>
          <a:lstStyle/>
          <a:p>
            <a:r>
              <a:rPr lang="en-US"/>
              <a:t>We facilitated community conversations in each of the 7 communities in the “metro Quincy area”</a:t>
            </a:r>
          </a:p>
          <a:p>
            <a:pPr lvl="2"/>
            <a:r>
              <a:rPr lang="en-US"/>
              <a:t>Randolph</a:t>
            </a:r>
          </a:p>
          <a:p>
            <a:pPr lvl="2"/>
            <a:r>
              <a:rPr lang="en-US"/>
              <a:t>Weymouth</a:t>
            </a:r>
          </a:p>
          <a:p>
            <a:pPr lvl="2"/>
            <a:r>
              <a:rPr lang="en-US"/>
              <a:t>Quincy</a:t>
            </a:r>
          </a:p>
          <a:p>
            <a:pPr lvl="2"/>
            <a:r>
              <a:rPr lang="en-US"/>
              <a:t>Braintree</a:t>
            </a:r>
          </a:p>
          <a:p>
            <a:pPr lvl="2"/>
            <a:r>
              <a:rPr lang="en-US"/>
              <a:t>Milton	</a:t>
            </a:r>
          </a:p>
          <a:p>
            <a:pPr lvl="2"/>
            <a:r>
              <a:rPr lang="en-US"/>
              <a:t>Hull</a:t>
            </a:r>
          </a:p>
          <a:p>
            <a:pPr lvl="2"/>
            <a:r>
              <a:rPr lang="en-US"/>
              <a:t>Hingham</a:t>
            </a:r>
          </a:p>
          <a:p>
            <a:endParaRPr lang="en-US"/>
          </a:p>
          <a:p>
            <a:r>
              <a:rPr lang="en-US"/>
              <a:t>We facilitated 1 community conversations in Milton</a:t>
            </a:r>
          </a:p>
          <a:p>
            <a:pPr lvl="1"/>
            <a:r>
              <a:rPr lang="en-US"/>
              <a:t>~ 32 attendees in total</a:t>
            </a:r>
          </a:p>
        </p:txBody>
      </p:sp>
      <p:sp>
        <p:nvSpPr>
          <p:cNvPr id="3" name="Slide Number Placeholder 2"/>
          <p:cNvSpPr>
            <a:spLocks noGrp="1"/>
          </p:cNvSpPr>
          <p:nvPr>
            <p:ph type="sldNum" sz="quarter" idx="4294967295"/>
          </p:nvPr>
        </p:nvSpPr>
        <p:spPr>
          <a:xfrm>
            <a:off x="7010400" y="6356350"/>
            <a:ext cx="2133600" cy="365125"/>
          </a:xfrm>
          <a:prstGeom prst="rect">
            <a:avLst/>
          </a:prstGeom>
        </p:spPr>
        <p:txBody>
          <a:bodyPr/>
          <a:lstStyle/>
          <a:p>
            <a:pPr>
              <a:defRPr/>
            </a:pPr>
            <a:fld id="{E8362075-1955-40A9-9741-A2C5F4D04221}" type="slidenum">
              <a:rPr lang="en-US" smtClean="0"/>
              <a:pPr>
                <a:defRPr/>
              </a:pPr>
              <a:t>6</a:t>
            </a:fld>
            <a:endParaRPr lang="en-US"/>
          </a:p>
        </p:txBody>
      </p:sp>
    </p:spTree>
    <p:extLst>
      <p:ext uri="{BB962C8B-B14F-4D97-AF65-F5344CB8AC3E}">
        <p14:creationId xmlns:p14="http://schemas.microsoft.com/office/powerpoint/2010/main" val="1748272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9232" y="228600"/>
            <a:ext cx="8229600" cy="3200400"/>
          </a:xfrm>
        </p:spPr>
        <p:txBody>
          <a:bodyPr>
            <a:normAutofit/>
          </a:bodyPr>
          <a:lstStyle/>
          <a:p>
            <a:br>
              <a:rPr lang="en-US" sz="4400" i="1"/>
            </a:br>
            <a:endParaRPr lang="en-US" sz="4400" i="1"/>
          </a:p>
        </p:txBody>
      </p:sp>
      <p:sp>
        <p:nvSpPr>
          <p:cNvPr id="3" name="Slide Number Placeholder 2"/>
          <p:cNvSpPr>
            <a:spLocks noGrp="1"/>
          </p:cNvSpPr>
          <p:nvPr>
            <p:ph type="sldNum" sz="quarter" idx="4294967295"/>
          </p:nvPr>
        </p:nvSpPr>
        <p:spPr>
          <a:xfrm>
            <a:off x="6553200" y="6356350"/>
            <a:ext cx="2133600" cy="365125"/>
          </a:xfrm>
          <a:prstGeom prst="rect">
            <a:avLst/>
          </a:prstGeom>
        </p:spPr>
        <p:txBody>
          <a:bodyPr/>
          <a:lstStyle/>
          <a:p>
            <a:pPr>
              <a:defRPr/>
            </a:pPr>
            <a:fld id="{E8362075-1955-40A9-9741-A2C5F4D04221}" type="slidenum">
              <a:rPr lang="en-US" smtClean="0"/>
              <a:pPr>
                <a:defRPr/>
              </a:pPr>
              <a:t>7</a:t>
            </a:fld>
            <a:endParaRPr lang="en-US"/>
          </a:p>
        </p:txBody>
      </p:sp>
      <p:graphicFrame>
        <p:nvGraphicFramePr>
          <p:cNvPr id="8" name="Content Placeholder 7">
            <a:extLst>
              <a:ext uri="{FF2B5EF4-FFF2-40B4-BE49-F238E27FC236}">
                <a16:creationId xmlns:a16="http://schemas.microsoft.com/office/drawing/2014/main" id="{D4CC7AD3-0CD0-4323-B997-B16252F5BC14}"/>
              </a:ext>
            </a:extLst>
          </p:cNvPr>
          <p:cNvGraphicFramePr>
            <a:graphicFrameLocks noGrp="1"/>
          </p:cNvGraphicFramePr>
          <p:nvPr>
            <p:ph idx="1"/>
            <p:extLst>
              <p:ext uri="{D42A27DB-BD31-4B8C-83A1-F6EECF244321}">
                <p14:modId xmlns:p14="http://schemas.microsoft.com/office/powerpoint/2010/main" val="1070327552"/>
              </p:ext>
            </p:extLst>
          </p:nvPr>
        </p:nvGraphicFramePr>
        <p:xfrm>
          <a:off x="629728" y="320615"/>
          <a:ext cx="7696198" cy="5516880"/>
        </p:xfrm>
        <a:graphic>
          <a:graphicData uri="http://schemas.openxmlformats.org/drawingml/2006/table">
            <a:tbl>
              <a:tblPr firstRow="1" bandRow="1">
                <a:tableStyleId>{5C22544A-7EE6-4342-B048-85BDC9FD1C3A}</a:tableStyleId>
              </a:tblPr>
              <a:tblGrid>
                <a:gridCol w="1595803">
                  <a:extLst>
                    <a:ext uri="{9D8B030D-6E8A-4147-A177-3AD203B41FA5}">
                      <a16:colId xmlns:a16="http://schemas.microsoft.com/office/drawing/2014/main" val="3771217905"/>
                    </a:ext>
                  </a:extLst>
                </a:gridCol>
                <a:gridCol w="6100395">
                  <a:extLst>
                    <a:ext uri="{9D8B030D-6E8A-4147-A177-3AD203B41FA5}">
                      <a16:colId xmlns:a16="http://schemas.microsoft.com/office/drawing/2014/main" val="3078781720"/>
                    </a:ext>
                  </a:extLst>
                </a:gridCol>
              </a:tblGrid>
              <a:tr h="333375">
                <a:tc gridSpan="2">
                  <a:txBody>
                    <a:bodyPr/>
                    <a:lstStyle/>
                    <a:p>
                      <a:pPr algn="ctr" fontAlgn="base"/>
                      <a:r>
                        <a:rPr lang="en-US" sz="1800">
                          <a:effectLst/>
                        </a:rPr>
                        <a:t> Description of Accessibility Needs in Milton​</a:t>
                      </a:r>
                      <a:endParaRPr lang="en-US" b="1">
                        <a:solidFill>
                          <a:srgbClr val="FFFFFF"/>
                        </a:solidFill>
                        <a:effectLst/>
                      </a:endParaRPr>
                    </a:p>
                  </a:txBody>
                  <a:tcPr/>
                </a:tc>
                <a:tc hMerge="1">
                  <a:txBody>
                    <a:bodyPr/>
                    <a:lstStyle/>
                    <a:p>
                      <a:endParaRPr lang="en-US"/>
                    </a:p>
                  </a:txBody>
                  <a:tcPr/>
                </a:tc>
                <a:extLst>
                  <a:ext uri="{0D108BD9-81ED-4DB2-BD59-A6C34878D82A}">
                    <a16:rowId xmlns:a16="http://schemas.microsoft.com/office/drawing/2014/main" val="1681127949"/>
                  </a:ext>
                </a:extLst>
              </a:tr>
              <a:tr h="1838325">
                <a:tc>
                  <a:txBody>
                    <a:bodyPr/>
                    <a:lstStyle/>
                    <a:p>
                      <a:pPr algn="ctr" fontAlgn="base"/>
                      <a:r>
                        <a:rPr lang="en-US" sz="1800">
                          <a:effectLst/>
                        </a:rPr>
                        <a:t>Barriers to Accessing Transportation​</a:t>
                      </a:r>
                      <a:endParaRPr lang="en-US">
                        <a:effectLst/>
                      </a:endParaRPr>
                    </a:p>
                    <a:p>
                      <a:pPr algn="ctr" fontAlgn="base"/>
                      <a:r>
                        <a:rPr lang="en-US" sz="1800">
                          <a:effectLst/>
                        </a:rPr>
                        <a:t>​</a:t>
                      </a:r>
                      <a:endParaRPr lang="en-US">
                        <a:effectLst/>
                      </a:endParaRPr>
                    </a:p>
                  </a:txBody>
                  <a:tcPr/>
                </a:tc>
                <a:tc>
                  <a:txBody>
                    <a:bodyPr/>
                    <a:lstStyle/>
                    <a:p>
                      <a:pPr marL="342900" lvl="0" indent="-342900" fontAlgn="base">
                        <a:buFont typeface="Arial" panose="020B0604020202020204" pitchFamily="34" charset="0"/>
                        <a:buChar char="•"/>
                      </a:pPr>
                      <a:r>
                        <a:rPr lang="en-US" sz="1600">
                          <a:effectLst/>
                        </a:rPr>
                        <a:t>Segments of the population have access to alternative transportation options, but an intra Milton transportation system could attract users from a wider range of residents​</a:t>
                      </a:r>
                    </a:p>
                    <a:p>
                      <a:pPr marL="342900" lvl="0" indent="-342900" fontAlgn="base">
                        <a:buFont typeface="Arial" panose="020B0604020202020204" pitchFamily="34" charset="0"/>
                        <a:buChar char="•"/>
                      </a:pPr>
                      <a:r>
                        <a:rPr lang="en-US" sz="1600">
                          <a:effectLst/>
                        </a:rPr>
                        <a:t>Lack of awareness among residents about existing transportation options ​</a:t>
                      </a:r>
                    </a:p>
                    <a:p>
                      <a:pPr marL="342900" lvl="0" indent="-342900" fontAlgn="base">
                        <a:buFont typeface="Arial" panose="020B0604020202020204" pitchFamily="34" charset="0"/>
                        <a:buChar char="•"/>
                      </a:pPr>
                      <a:r>
                        <a:rPr lang="en-US" sz="1600">
                          <a:effectLst/>
                        </a:rPr>
                        <a:t>City wide parking limitations prevent older residents from participating in the community—business districts and commuter train stations.​</a:t>
                      </a:r>
                    </a:p>
                    <a:p>
                      <a:pPr marL="342900" lvl="0" indent="-342900" fontAlgn="base">
                        <a:buFont typeface="Arial" panose="020B0604020202020204" pitchFamily="34" charset="0"/>
                        <a:buChar char="•"/>
                      </a:pPr>
                      <a:r>
                        <a:rPr lang="en-US" sz="1600">
                          <a:effectLst/>
                        </a:rPr>
                        <a:t>Bus stops are not accessible​</a:t>
                      </a:r>
                      <a:endParaRPr lang="en-US" sz="1600">
                        <a:effectLst/>
                        <a:latin typeface="Arial"/>
                      </a:endParaRPr>
                    </a:p>
                  </a:txBody>
                  <a:tcPr/>
                </a:tc>
                <a:extLst>
                  <a:ext uri="{0D108BD9-81ED-4DB2-BD59-A6C34878D82A}">
                    <a16:rowId xmlns:a16="http://schemas.microsoft.com/office/drawing/2014/main" val="572249257"/>
                  </a:ext>
                </a:extLst>
              </a:tr>
              <a:tr h="1590675">
                <a:tc>
                  <a:txBody>
                    <a:bodyPr/>
                    <a:lstStyle/>
                    <a:p>
                      <a:pPr algn="ctr" fontAlgn="base"/>
                      <a:r>
                        <a:rPr lang="en-US" sz="1800">
                          <a:effectLst/>
                        </a:rPr>
                        <a:t>Pedestrian Safety &amp;Traffic​</a:t>
                      </a:r>
                      <a:endParaRPr lang="en-US">
                        <a:effectLst/>
                      </a:endParaRPr>
                    </a:p>
                    <a:p>
                      <a:pPr algn="ctr" fontAlgn="base"/>
                      <a:r>
                        <a:rPr lang="en-US" sz="1800">
                          <a:effectLst/>
                        </a:rPr>
                        <a:t>​</a:t>
                      </a:r>
                      <a:endParaRPr lang="en-US">
                        <a:effectLst/>
                      </a:endParaRPr>
                    </a:p>
                  </a:txBody>
                  <a:tcPr/>
                </a:tc>
                <a:tc>
                  <a:txBody>
                    <a:bodyPr/>
                    <a:lstStyle/>
                    <a:p>
                      <a:pPr marL="342900" lvl="0" indent="-342900" fontAlgn="base">
                        <a:buFont typeface="Arial" panose="020B0604020202020204" pitchFamily="34" charset="0"/>
                        <a:buChar char="•"/>
                      </a:pPr>
                      <a:r>
                        <a:rPr lang="en-US" sz="1600">
                          <a:effectLst/>
                        </a:rPr>
                        <a:t>Traffic is a barrier to older adults (and really residents of any age) from driving during specified times of day.​</a:t>
                      </a:r>
                    </a:p>
                    <a:p>
                      <a:pPr marL="342900" lvl="0" indent="-342900" fontAlgn="base">
                        <a:buFont typeface="Arial" panose="020B0604020202020204" pitchFamily="34" charset="0"/>
                        <a:buChar char="•"/>
                      </a:pPr>
                      <a:r>
                        <a:rPr lang="en-US" sz="1600">
                          <a:effectLst/>
                        </a:rPr>
                        <a:t>Sidewalk maintenance is underway, but needs to continue to promote safe walking​</a:t>
                      </a:r>
                    </a:p>
                    <a:p>
                      <a:pPr marL="342900" lvl="0" indent="-342900" fontAlgn="base">
                        <a:buFont typeface="Arial" panose="020B0604020202020204" pitchFamily="34" charset="0"/>
                        <a:buChar char="•"/>
                      </a:pPr>
                      <a:r>
                        <a:rPr lang="en-US" sz="1600">
                          <a:effectLst/>
                        </a:rPr>
                        <a:t>Parks and playgrounds are not all accessible, need to be updated to be used by multiple generations​</a:t>
                      </a:r>
                    </a:p>
                    <a:p>
                      <a:pPr marL="342900" lvl="0" indent="-342900" fontAlgn="base">
                        <a:buFont typeface="Arial" panose="020B0604020202020204" pitchFamily="34" charset="0"/>
                        <a:buChar char="•"/>
                      </a:pPr>
                      <a:r>
                        <a:rPr lang="en-US" sz="1600">
                          <a:effectLst/>
                        </a:rPr>
                        <a:t>Cross-walk safety is a concern, needs to continue to be addressed​</a:t>
                      </a:r>
                      <a:endParaRPr lang="en-US" sz="1600">
                        <a:effectLst/>
                        <a:latin typeface="Arial"/>
                      </a:endParaRPr>
                    </a:p>
                  </a:txBody>
                  <a:tcPr/>
                </a:tc>
                <a:extLst>
                  <a:ext uri="{0D108BD9-81ED-4DB2-BD59-A6C34878D82A}">
                    <a16:rowId xmlns:a16="http://schemas.microsoft.com/office/drawing/2014/main" val="885935360"/>
                  </a:ext>
                </a:extLst>
              </a:tr>
              <a:tr h="857250">
                <a:tc>
                  <a:txBody>
                    <a:bodyPr/>
                    <a:lstStyle/>
                    <a:p>
                      <a:pPr algn="ctr" fontAlgn="base"/>
                      <a:r>
                        <a:rPr lang="en-US" sz="1800">
                          <a:effectLst/>
                        </a:rPr>
                        <a:t>Other:​</a:t>
                      </a:r>
                      <a:endParaRPr lang="en-US">
                        <a:effectLst/>
                      </a:endParaRPr>
                    </a:p>
                  </a:txBody>
                  <a:tcPr/>
                </a:tc>
                <a:tc>
                  <a:txBody>
                    <a:bodyPr/>
                    <a:lstStyle/>
                    <a:p>
                      <a:pPr marL="342900" lvl="0" indent="-342900" fontAlgn="base">
                        <a:buFont typeface="Arial" panose="020B0604020202020204" pitchFamily="34" charset="0"/>
                        <a:buChar char="•"/>
                      </a:pPr>
                      <a:r>
                        <a:rPr lang="en-US" sz="1600">
                          <a:effectLst/>
                        </a:rPr>
                        <a:t>Overall, residents are concerned about how they will be able to stay in Milton as they age given the housing market and access to in home supports and services. ​</a:t>
                      </a:r>
                    </a:p>
                    <a:p>
                      <a:pPr marL="342900" lvl="0" indent="-342900">
                        <a:buFont typeface="Arial" panose="020B0604020202020204" pitchFamily="34" charset="0"/>
                        <a:buChar char="•"/>
                      </a:pPr>
                      <a:r>
                        <a:rPr lang="en-US" sz="1600">
                          <a:effectLst/>
                        </a:rPr>
                        <a:t>Indoor walking options would be ideal</a:t>
                      </a:r>
                    </a:p>
                  </a:txBody>
                  <a:tcPr/>
                </a:tc>
                <a:extLst>
                  <a:ext uri="{0D108BD9-81ED-4DB2-BD59-A6C34878D82A}">
                    <a16:rowId xmlns:a16="http://schemas.microsoft.com/office/drawing/2014/main" val="3567275971"/>
                  </a:ext>
                </a:extLst>
              </a:tr>
            </a:tbl>
          </a:graphicData>
        </a:graphic>
      </p:graphicFrame>
    </p:spTree>
    <p:extLst>
      <p:ext uri="{BB962C8B-B14F-4D97-AF65-F5344CB8AC3E}">
        <p14:creationId xmlns:p14="http://schemas.microsoft.com/office/powerpoint/2010/main" val="2101662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392"/>
            <a:ext cx="8229600" cy="1143000"/>
          </a:xfrm>
        </p:spPr>
        <p:txBody>
          <a:bodyPr/>
          <a:lstStyle/>
          <a:p>
            <a:r>
              <a:rPr lang="en-US"/>
              <a:t>Suggested Action Steps to Address Needs:</a:t>
            </a:r>
          </a:p>
        </p:txBody>
      </p:sp>
      <p:sp>
        <p:nvSpPr>
          <p:cNvPr id="4" name="Content Placeholder 3"/>
          <p:cNvSpPr txBox="1">
            <a:spLocks noGrp="1"/>
          </p:cNvSpPr>
          <p:nvPr>
            <p:ph idx="1"/>
          </p:nvPr>
        </p:nvSpPr>
        <p:spPr>
          <a:xfrm>
            <a:off x="457200" y="1219200"/>
            <a:ext cx="7848600" cy="4524315"/>
          </a:xfrm>
          <a:prstGeom prst="rect">
            <a:avLst/>
          </a:prstGeom>
          <a:noFill/>
        </p:spPr>
        <p:txBody>
          <a:bodyPr wrap="square" rtlCol="0">
            <a:spAutoFit/>
          </a:bodyPr>
          <a:lstStyle/>
          <a:p>
            <a:pPr>
              <a:buFont typeface="Arial" panose="020B0604020202020204" pitchFamily="34" charset="0"/>
              <a:buChar char="•"/>
            </a:pPr>
            <a:r>
              <a:rPr lang="en-US" sz="1800">
                <a:ea typeface="ＭＳ Ｐゴシック"/>
              </a:rPr>
              <a:t>Explore opportunities for low-cost non-medical transportation</a:t>
            </a:r>
          </a:p>
          <a:p>
            <a:pPr lvl="1">
              <a:buFont typeface="Arial" panose="020B0604020202020204" pitchFamily="34" charset="0"/>
              <a:buChar char="•"/>
            </a:pPr>
            <a:r>
              <a:rPr lang="en-US">
                <a:ea typeface="ＭＳ Ｐゴシック"/>
              </a:rPr>
              <a:t>Consider engaging with neighboring communities</a:t>
            </a:r>
            <a:endParaRPr lang="en-US">
              <a:ea typeface="ＭＳ Ｐゴシック"/>
              <a:cs typeface="Arial Unicode MS"/>
            </a:endParaRPr>
          </a:p>
          <a:p>
            <a:pPr>
              <a:buFont typeface="Arial" panose="020B0604020202020204" pitchFamily="34" charset="0"/>
              <a:buChar char="•"/>
            </a:pPr>
            <a:r>
              <a:rPr lang="en-US" sz="1800">
                <a:ea typeface="ＭＳ Ｐゴシック"/>
              </a:rPr>
              <a:t>Work with the public high-school </a:t>
            </a:r>
          </a:p>
          <a:p>
            <a:pPr>
              <a:buFont typeface="Arial" panose="020B0604020202020204" pitchFamily="34" charset="0"/>
              <a:buChar char="•"/>
            </a:pPr>
            <a:r>
              <a:rPr lang="en-US" sz="1800">
                <a:ea typeface="ＭＳ Ｐゴシック"/>
              </a:rPr>
              <a:t>Open the indoor track and other potential space to older adults</a:t>
            </a:r>
            <a:endParaRPr lang="en-US" sz="1800">
              <a:ea typeface="ＭＳ Ｐゴシック"/>
              <a:cs typeface="Arial Unicode MS"/>
            </a:endParaRPr>
          </a:p>
          <a:p>
            <a:pPr>
              <a:buFont typeface="Arial" panose="020B0604020202020204" pitchFamily="34" charset="0"/>
              <a:buChar char="•"/>
            </a:pPr>
            <a:r>
              <a:rPr lang="en-US" sz="1800">
                <a:ea typeface="ＭＳ Ｐゴシック"/>
              </a:rPr>
              <a:t>Increase awareness of resources, services, and information </a:t>
            </a:r>
            <a:endParaRPr lang="en-US" sz="1800"/>
          </a:p>
          <a:p>
            <a:pPr lvl="1">
              <a:buFont typeface="Arial" panose="020B0604020202020204" pitchFamily="34" charset="0"/>
              <a:buChar char="•"/>
            </a:pPr>
            <a:r>
              <a:rPr lang="en-US">
                <a:ea typeface="ＭＳ Ｐゴシック"/>
              </a:rPr>
              <a:t>Invite the Council on Disability to write an article in the Milton Times. </a:t>
            </a:r>
            <a:endParaRPr lang="en-US">
              <a:cs typeface="Arial Unicode MS"/>
            </a:endParaRPr>
          </a:p>
          <a:p>
            <a:pPr>
              <a:buFont typeface="Arial" panose="020B0604020202020204" pitchFamily="34" charset="0"/>
              <a:buChar char="•"/>
            </a:pPr>
            <a:r>
              <a:rPr lang="en-US" sz="1800">
                <a:ea typeface="ＭＳ Ｐゴシック"/>
              </a:rPr>
              <a:t>Mainstream age-friendly features throughout town planning,</a:t>
            </a:r>
          </a:p>
          <a:p>
            <a:pPr lvl="1">
              <a:buFont typeface="Arial" panose="020B0604020202020204" pitchFamily="34" charset="0"/>
              <a:buChar char="•"/>
            </a:pPr>
            <a:r>
              <a:rPr lang="en-US">
                <a:ea typeface="ＭＳ Ｐゴシック"/>
              </a:rPr>
              <a:t>Consider multi-generational playgrounds.</a:t>
            </a:r>
            <a:endParaRPr lang="en-US">
              <a:ea typeface="ＭＳ Ｐゴシック"/>
              <a:cs typeface="Arial Unicode MS"/>
            </a:endParaRPr>
          </a:p>
          <a:p>
            <a:pPr marL="285750" indent="-285750">
              <a:buFont typeface="Arial"/>
              <a:buChar char="•"/>
            </a:pPr>
            <a:r>
              <a:rPr lang="en-US" sz="1800">
                <a:ea typeface="ＭＳ Ｐゴシック"/>
                <a:cs typeface="Arial Unicode MS"/>
              </a:rPr>
              <a:t>Conduct a feasibility study for a trolley or other intra Milton bus service (or among surrounding towns) </a:t>
            </a:r>
            <a:endParaRPr lang="en-US" sz="3800">
              <a:ea typeface="ＭＳ Ｐゴシック"/>
              <a:cs typeface="Arial Unicode MS"/>
            </a:endParaRPr>
          </a:p>
          <a:p>
            <a:pPr marL="285750" indent="-285750">
              <a:buFont typeface="Arial"/>
              <a:buChar char="•"/>
            </a:pPr>
            <a:r>
              <a:rPr lang="en-US" sz="1800">
                <a:ea typeface="ＭＳ Ｐゴシック"/>
                <a:cs typeface="Arial Unicode MS"/>
              </a:rPr>
              <a:t>Systematically document transportation options for Milton residents, make publicly available</a:t>
            </a:r>
          </a:p>
          <a:p>
            <a:pPr>
              <a:buFont typeface="Arial" panose="020B0604020202020204" pitchFamily="34" charset="0"/>
              <a:buChar char="•"/>
            </a:pPr>
            <a:r>
              <a:rPr lang="en-US" sz="1800">
                <a:ea typeface="ＭＳ Ｐゴシック"/>
              </a:rPr>
              <a:t>Adopt the Village approach tailored to community resources</a:t>
            </a:r>
          </a:p>
        </p:txBody>
      </p:sp>
    </p:spTree>
    <p:extLst>
      <p:ext uri="{BB962C8B-B14F-4D97-AF65-F5344CB8AC3E}">
        <p14:creationId xmlns:p14="http://schemas.microsoft.com/office/powerpoint/2010/main" val="1137950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Possible Next Steps Towards Age-Friendliness:</a:t>
            </a:r>
          </a:p>
        </p:txBody>
      </p:sp>
      <p:sp>
        <p:nvSpPr>
          <p:cNvPr id="3" name="Content Placeholder 2"/>
          <p:cNvSpPr>
            <a:spLocks noGrp="1"/>
          </p:cNvSpPr>
          <p:nvPr>
            <p:ph idx="1"/>
          </p:nvPr>
        </p:nvSpPr>
        <p:spPr/>
        <p:txBody>
          <a:bodyPr/>
          <a:lstStyle/>
          <a:p>
            <a:r>
              <a:rPr lang="en-US"/>
              <a:t>Establish an age friendly steering committee</a:t>
            </a:r>
          </a:p>
          <a:p>
            <a:pPr lvl="1"/>
            <a:r>
              <a:rPr lang="en-US"/>
              <a:t>Engage residents in the process</a:t>
            </a:r>
          </a:p>
          <a:p>
            <a:pPr lvl="1"/>
            <a:endParaRPr lang="en-US"/>
          </a:p>
          <a:p>
            <a:r>
              <a:rPr lang="en-US"/>
              <a:t>Conduct a review of recent planning processes in Milton to identify existing “age friendly efforts” and incorporate age friendly language where appropriate</a:t>
            </a:r>
          </a:p>
          <a:p>
            <a:endParaRPr lang="en-US"/>
          </a:p>
          <a:p>
            <a:r>
              <a:rPr lang="en-US"/>
              <a:t>Develop a set of priority areas for the Town to move towards its age friendly goals</a:t>
            </a:r>
          </a:p>
          <a:p>
            <a:pPr lvl="1"/>
            <a:r>
              <a:rPr lang="en-US"/>
              <a:t>Involve the steering committee in taking action within those priority areas</a:t>
            </a:r>
          </a:p>
        </p:txBody>
      </p:sp>
    </p:spTree>
    <p:extLst>
      <p:ext uri="{BB962C8B-B14F-4D97-AF65-F5344CB8AC3E}">
        <p14:creationId xmlns:p14="http://schemas.microsoft.com/office/powerpoint/2010/main" val="45352535"/>
      </p:ext>
    </p:extLst>
  </p:cSld>
  <p:clrMapOvr>
    <a:masterClrMapping/>
  </p:clrMapOvr>
</p:sld>
</file>

<file path=ppt/theme/theme1.xml><?xml version="1.0" encoding="utf-8"?>
<a:theme xmlns:a="http://schemas.openxmlformats.org/drawingml/2006/main" name="UMB theme">
  <a:themeElements>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1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Blank Presentation">
  <a:themeElements>
    <a:clrScheme name="9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9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9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Blank Presentation">
  <a:themeElements>
    <a:clrScheme name="10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0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10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0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0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0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0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0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0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0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0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0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0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0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1_Blank Presentation">
  <a:themeElements>
    <a:clrScheme name="1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1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1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UMassBoston-PP-template.ppt-0109">
  <a:themeElements>
    <a:clrScheme name="UMassBoston-PP-template.ppt-01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MassBoston-PP-template.ppt-0109">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UMassBoston-PP-template.ppt-01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MassBoston-PP-template.ppt-010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MassBoston-PP-template.ppt-010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MassBoston-PP-template.ppt-010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MassBoston-PP-template.ppt-010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MassBoston-PP-template.ppt-010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MassBoston-PP-template.ppt-0109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MassBoston-PP-template.ppt-010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MassBoston-PP-template.ppt-010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MassBoston-PP-template.ppt-010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MassBoston-PP-template.ppt-010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MassBoston-PP-template.ppt-010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Presentation">
  <a:themeElements>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Blank Presentation">
  <a:themeElements>
    <a:clrScheme name="3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3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Blank Presentation">
  <a:themeElements>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Blank Presentation">
  <a:themeElements>
    <a:clrScheme name="5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5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Blank Presentation">
  <a:themeElements>
    <a:clrScheme name="6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6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Blank Presentation">
  <a:themeElements>
    <a:clrScheme name="7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7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Blank Presentation">
  <a:themeElements>
    <a:clrScheme name="8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8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45EFA3785FC50438A5CE0467113ADF5" ma:contentTypeVersion="12" ma:contentTypeDescription="Create a new document." ma:contentTypeScope="" ma:versionID="168cd0c61b1cb03dd163b6a8e503f64b">
  <xsd:schema xmlns:xsd="http://www.w3.org/2001/XMLSchema" xmlns:xs="http://www.w3.org/2001/XMLSchema" xmlns:p="http://schemas.microsoft.com/office/2006/metadata/properties" xmlns:ns3="28333d97-f83f-43f0-8e2a-d0a9ba9678ac" xmlns:ns4="6c122e25-6aea-44cb-9533-f337dbfc1912" targetNamespace="http://schemas.microsoft.com/office/2006/metadata/properties" ma:root="true" ma:fieldsID="113eba55aeaaf95b9046ec89d1aa0942" ns3:_="" ns4:_="">
    <xsd:import namespace="28333d97-f83f-43f0-8e2a-d0a9ba9678ac"/>
    <xsd:import namespace="6c122e25-6aea-44cb-9533-f337dbfc191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333d97-f83f-43f0-8e2a-d0a9ba9678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122e25-6aea-44cb-9533-f337dbfc191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69E719-DD71-481C-9BF9-E4FF53410B57}">
  <ds:schemaRefs>
    <ds:schemaRef ds:uri="28333d97-f83f-43f0-8e2a-d0a9ba9678ac"/>
    <ds:schemaRef ds:uri="6c122e25-6aea-44cb-9533-f337dbfc191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7CE156B-CF7F-465E-BC50-393963C2AE0A}">
  <ds:schemaRefs>
    <ds:schemaRef ds:uri="28333d97-f83f-43f0-8e2a-d0a9ba9678ac"/>
    <ds:schemaRef ds:uri="6c122e25-6aea-44cb-9533-f337dbfc191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C78F78F-E402-416E-8ABD-F0593FC587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UMB theme</Template>
  <Application>Microsoft Office PowerPoint</Application>
  <PresentationFormat>On-screen Show (4:3)</PresentationFormat>
  <Slides>10</Slides>
  <Notes>9</Notes>
  <HiddenSlides>0</HiddenSlides>
  <ScaleCrop>false</ScaleCrop>
  <HeadingPairs>
    <vt:vector size="4" baseType="variant">
      <vt:variant>
        <vt:lpstr>Theme</vt:lpstr>
      </vt:variant>
      <vt:variant>
        <vt:i4>13</vt:i4>
      </vt:variant>
      <vt:variant>
        <vt:lpstr>Slide Titles</vt:lpstr>
      </vt:variant>
      <vt:variant>
        <vt:i4>10</vt:i4>
      </vt:variant>
    </vt:vector>
  </HeadingPairs>
  <TitlesOfParts>
    <vt:vector size="23" baseType="lpstr">
      <vt:lpstr>UMB theme</vt:lpstr>
      <vt:lpstr>UMassBoston-PP-template.ppt-0109</vt:lpstr>
      <vt:lpstr>2_Blank Presentation</vt:lpstr>
      <vt:lpstr>3_Blank Presentation</vt:lpstr>
      <vt:lpstr>4_Blank Presentation</vt:lpstr>
      <vt:lpstr>5_Blank Presentation</vt:lpstr>
      <vt:lpstr>6_Blank Presentation</vt:lpstr>
      <vt:lpstr>7_Blank Presentation</vt:lpstr>
      <vt:lpstr>8_Blank Presentation</vt:lpstr>
      <vt:lpstr>9_Blank Presentation</vt:lpstr>
      <vt:lpstr>10_Blank Presentation</vt:lpstr>
      <vt:lpstr>11_Blank Presentation</vt:lpstr>
      <vt:lpstr>Office Theme</vt:lpstr>
      <vt:lpstr>Advancing an Age Friendly Milton</vt:lpstr>
      <vt:lpstr>Our Collaborative Efforts in the Region</vt:lpstr>
      <vt:lpstr>An Age Friendly Community: existing momentum</vt:lpstr>
      <vt:lpstr>Milton’s 60+ population and projections to 2030</vt:lpstr>
      <vt:lpstr>What we heard…</vt:lpstr>
      <vt:lpstr>Community Conversations</vt:lpstr>
      <vt:lpstr> </vt:lpstr>
      <vt:lpstr>Suggested Action Steps to Address Needs:</vt:lpstr>
      <vt:lpstr>Possible Next Steps Towards Age-Friendliness:</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 distribution for Falmouth and Massachusetts, 2010</dc:title>
  <dc:creator>JMutchler</dc:creator>
  <cp:revision>7</cp:revision>
  <cp:lastPrinted>2020-01-13T14:37:34Z</cp:lastPrinted>
  <dcterms:created xsi:type="dcterms:W3CDTF">2013-04-02T20:04:58Z</dcterms:created>
  <dcterms:modified xsi:type="dcterms:W3CDTF">2020-04-08T00:57:47Z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0x010100645EFA3785FC50438A5CE0467113ADF5</vt:lpwstr>
  </property>
</Properties>
</file>