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 id="2147483697" r:id="rId7"/>
    <p:sldMasterId id="2147483709" r:id="rId8"/>
    <p:sldMasterId id="2147483721" r:id="rId9"/>
    <p:sldMasterId id="2147483733" r:id="rId10"/>
    <p:sldMasterId id="2147483745" r:id="rId11"/>
    <p:sldMasterId id="2147483757" r:id="rId12"/>
    <p:sldMasterId id="2147483769" r:id="rId13"/>
    <p:sldMasterId id="2147483781" r:id="rId14"/>
    <p:sldMasterId id="2147483793" r:id="rId15"/>
    <p:sldMasterId id="2147483805" r:id="rId16"/>
  </p:sldMasterIdLst>
  <p:notesMasterIdLst>
    <p:notesMasterId r:id="rId27"/>
  </p:notesMasterIdLst>
  <p:handoutMasterIdLst>
    <p:handoutMasterId r:id="rId28"/>
  </p:handoutMasterIdLst>
  <p:sldIdLst>
    <p:sldId id="276" r:id="rId17"/>
    <p:sldId id="330" r:id="rId18"/>
    <p:sldId id="283" r:id="rId19"/>
    <p:sldId id="315" r:id="rId20"/>
    <p:sldId id="286" r:id="rId21"/>
    <p:sldId id="306" r:id="rId22"/>
    <p:sldId id="307" r:id="rId23"/>
    <p:sldId id="340" r:id="rId24"/>
    <p:sldId id="339"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E Coyle" initials="CEC" lastIdx="2" clrIdx="0">
    <p:extLst>
      <p:ext uri="{19B8F6BF-5375-455C-9EA6-DF929625EA0E}">
        <p15:presenceInfo xmlns:p15="http://schemas.microsoft.com/office/powerpoint/2012/main" userId="S-1-5-21-1990142038-1674059633-623647154-62803" providerId="AD"/>
      </p:ext>
    </p:extLst>
  </p:cmAuthor>
  <p:cmAuthor id="2" name="RMailman" initials="MOU" lastIdx="1" clrIdx="1">
    <p:extLst>
      <p:ext uri="{19B8F6BF-5375-455C-9EA6-DF929625EA0E}">
        <p15:presenceInfo xmlns:p15="http://schemas.microsoft.com/office/powerpoint/2012/main" userId="RMail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B"/>
    <a:srgbClr val="FF6600"/>
    <a:srgbClr val="9966FF"/>
    <a:srgbClr val="B5994B"/>
    <a:srgbClr val="988F86"/>
    <a:srgbClr val="A33F1F"/>
    <a:srgbClr val="C59217"/>
    <a:srgbClr val="FAF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A10B4C-E3CC-91D5-008E-ED14E6CF43D5}" v="217" dt="2020-04-07T16:12:28.581"/>
    <p1510:client id="{B531EF14-E492-0E60-788E-4672900C3259}" v="71" dt="2020-04-08T00:54:49.1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10"/>
    <p:restoredTop sz="73106" autoAdjust="0"/>
  </p:normalViewPr>
  <p:slideViewPr>
    <p:cSldViewPr>
      <p:cViewPr varScale="1">
        <p:scale>
          <a:sx n="59" d="100"/>
          <a:sy n="59" d="100"/>
        </p:scale>
        <p:origin x="792" y="19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tlin E Coyle" userId="S::caitlin.coyle@umb.edu::cf9de9b0-a6f1-40ad-9ec9-f440f0a873ce" providerId="AD" clId="Web-{B531EF14-E492-0E60-788E-4672900C3259}"/>
    <pc:docChg chg="modSld">
      <pc:chgData name="Caitlin E Coyle" userId="S::caitlin.coyle@umb.edu::cf9de9b0-a6f1-40ad-9ec9-f440f0a873ce" providerId="AD" clId="Web-{B531EF14-E492-0E60-788E-4672900C3259}" dt="2020-04-08T00:54:49.194" v="69" actId="20577"/>
      <pc:docMkLst>
        <pc:docMk/>
      </pc:docMkLst>
      <pc:sldChg chg="modSp">
        <pc:chgData name="Caitlin E Coyle" userId="S::caitlin.coyle@umb.edu::cf9de9b0-a6f1-40ad-9ec9-f440f0a873ce" providerId="AD" clId="Web-{B531EF14-E492-0E60-788E-4672900C3259}" dt="2020-04-08T00:54:49.178" v="68" actId="20577"/>
        <pc:sldMkLst>
          <pc:docMk/>
          <pc:sldMk cId="878695170" sldId="283"/>
        </pc:sldMkLst>
        <pc:spChg chg="mod">
          <ac:chgData name="Caitlin E Coyle" userId="S::caitlin.coyle@umb.edu::cf9de9b0-a6f1-40ad-9ec9-f440f0a873ce" providerId="AD" clId="Web-{B531EF14-E492-0E60-788E-4672900C3259}" dt="2020-04-08T00:54:13.724" v="9" actId="20577"/>
          <ac:spMkLst>
            <pc:docMk/>
            <pc:sldMk cId="878695170" sldId="283"/>
            <ac:spMk id="2" creationId="{00000000-0000-0000-0000-000000000000}"/>
          </ac:spMkLst>
        </pc:spChg>
        <pc:spChg chg="mod">
          <ac:chgData name="Caitlin E Coyle" userId="S::caitlin.coyle@umb.edu::cf9de9b0-a6f1-40ad-9ec9-f440f0a873ce" providerId="AD" clId="Web-{B531EF14-E492-0E60-788E-4672900C3259}" dt="2020-04-08T00:54:49.178" v="68" actId="20577"/>
          <ac:spMkLst>
            <pc:docMk/>
            <pc:sldMk cId="878695170" sldId="283"/>
            <ac:spMk id="33" creationId="{00000000-0000-0000-0000-000000000000}"/>
          </ac:spMkLst>
        </pc:spChg>
      </pc:sldChg>
    </pc:docChg>
  </pc:docChgLst>
  <pc:docChgLst>
    <pc:chgData name="Caitlin E Coyle" userId="S::caitlin.coyle@umb.edu::cf9de9b0-a6f1-40ad-9ec9-f440f0a873ce" providerId="AD" clId="Web-{6CA10B4C-E3CC-91D5-008E-ED14E6CF43D5}"/>
    <pc:docChg chg="modSld">
      <pc:chgData name="Caitlin E Coyle" userId="S::caitlin.coyle@umb.edu::cf9de9b0-a6f1-40ad-9ec9-f440f0a873ce" providerId="AD" clId="Web-{6CA10B4C-E3CC-91D5-008E-ED14E6CF43D5}" dt="2020-04-07T16:12:28.581" v="216" actId="1076"/>
      <pc:docMkLst>
        <pc:docMk/>
      </pc:docMkLst>
      <pc:sldChg chg="addSp delSp modSp">
        <pc:chgData name="Caitlin E Coyle" userId="S::caitlin.coyle@umb.edu::cf9de9b0-a6f1-40ad-9ec9-f440f0a873ce" providerId="AD" clId="Web-{6CA10B4C-E3CC-91D5-008E-ED14E6CF43D5}" dt="2020-04-07T16:08:41.901" v="13" actId="1076"/>
        <pc:sldMkLst>
          <pc:docMk/>
          <pc:sldMk cId="2101662291" sldId="307"/>
        </pc:sldMkLst>
        <pc:spChg chg="add del mod">
          <ac:chgData name="Caitlin E Coyle" userId="S::caitlin.coyle@umb.edu::cf9de9b0-a6f1-40ad-9ec9-f440f0a873ce" providerId="AD" clId="Web-{6CA10B4C-E3CC-91D5-008E-ED14E6CF43D5}" dt="2020-04-07T16:08:22.650" v="3"/>
          <ac:spMkLst>
            <pc:docMk/>
            <pc:sldMk cId="2101662291" sldId="307"/>
            <ac:spMk id="8" creationId="{09269FC4-668A-4B36-8FA3-868C1178DB4F}"/>
          </ac:spMkLst>
        </pc:spChg>
        <pc:graphicFrameChg chg="del">
          <ac:chgData name="Caitlin E Coyle" userId="S::caitlin.coyle@umb.edu::cf9de9b0-a6f1-40ad-9ec9-f440f0a873ce" providerId="AD" clId="Web-{6CA10B4C-E3CC-91D5-008E-ED14E6CF43D5}" dt="2020-04-07T16:08:18.994" v="2"/>
          <ac:graphicFrameMkLst>
            <pc:docMk/>
            <pc:sldMk cId="2101662291" sldId="307"/>
            <ac:graphicFrameMk id="4" creationId="{00000000-0000-0000-0000-000000000000}"/>
          </ac:graphicFrameMkLst>
        </pc:graphicFrameChg>
        <pc:graphicFrameChg chg="add del mod">
          <ac:chgData name="Caitlin E Coyle" userId="S::caitlin.coyle@umb.edu::cf9de9b0-a6f1-40ad-9ec9-f440f0a873ce" providerId="AD" clId="Web-{6CA10B4C-E3CC-91D5-008E-ED14E6CF43D5}" dt="2020-04-07T16:08:16.838" v="1"/>
          <ac:graphicFrameMkLst>
            <pc:docMk/>
            <pc:sldMk cId="2101662291" sldId="307"/>
            <ac:graphicFrameMk id="5" creationId="{2FB5B118-DC52-47BC-B1D1-B4715C2984A3}"/>
          </ac:graphicFrameMkLst>
        </pc:graphicFrameChg>
        <pc:graphicFrameChg chg="add mod ord modGraphic">
          <ac:chgData name="Caitlin E Coyle" userId="S::caitlin.coyle@umb.edu::cf9de9b0-a6f1-40ad-9ec9-f440f0a873ce" providerId="AD" clId="Web-{6CA10B4C-E3CC-91D5-008E-ED14E6CF43D5}" dt="2020-04-07T16:08:41.901" v="13" actId="1076"/>
          <ac:graphicFrameMkLst>
            <pc:docMk/>
            <pc:sldMk cId="2101662291" sldId="307"/>
            <ac:graphicFrameMk id="10" creationId="{9A42D254-CD6E-4541-9E12-39E6B649020D}"/>
          </ac:graphicFrameMkLst>
        </pc:graphicFrameChg>
      </pc:sldChg>
      <pc:sldChg chg="addSp delSp modSp">
        <pc:chgData name="Caitlin E Coyle" userId="S::caitlin.coyle@umb.edu::cf9de9b0-a6f1-40ad-9ec9-f440f0a873ce" providerId="AD" clId="Web-{6CA10B4C-E3CC-91D5-008E-ED14E6CF43D5}" dt="2020-04-07T16:12:28.581" v="216" actId="1076"/>
        <pc:sldMkLst>
          <pc:docMk/>
          <pc:sldMk cId="1137950339" sldId="340"/>
        </pc:sldMkLst>
        <pc:spChg chg="mod">
          <ac:chgData name="Caitlin E Coyle" userId="S::caitlin.coyle@umb.edu::cf9de9b0-a6f1-40ad-9ec9-f440f0a873ce" providerId="AD" clId="Web-{6CA10B4C-E3CC-91D5-008E-ED14E6CF43D5}" dt="2020-04-07T16:12:28.581" v="216" actId="1076"/>
          <ac:spMkLst>
            <pc:docMk/>
            <pc:sldMk cId="1137950339" sldId="340"/>
            <ac:spMk id="4" creationId="{00000000-0000-0000-0000-000000000000}"/>
          </ac:spMkLst>
        </pc:spChg>
        <pc:graphicFrameChg chg="add del mod">
          <ac:chgData name="Caitlin E Coyle" userId="S::caitlin.coyle@umb.edu::cf9de9b0-a6f1-40ad-9ec9-f440f0a873ce" providerId="AD" clId="Web-{6CA10B4C-E3CC-91D5-008E-ED14E6CF43D5}" dt="2020-04-07T16:09:14.652" v="17"/>
          <ac:graphicFrameMkLst>
            <pc:docMk/>
            <pc:sldMk cId="1137950339" sldId="340"/>
            <ac:graphicFrameMk id="5" creationId="{E9FB6763-DF91-4706-900F-A4069B044CD2}"/>
          </ac:graphicFrameMkLst>
        </pc:graphicFrameChg>
        <pc:graphicFrameChg chg="add del mod">
          <ac:chgData name="Caitlin E Coyle" userId="S::caitlin.coyle@umb.edu::cf9de9b0-a6f1-40ad-9ec9-f440f0a873ce" providerId="AD" clId="Web-{6CA10B4C-E3CC-91D5-008E-ED14E6CF43D5}" dt="2020-04-07T16:09:08.714" v="16"/>
          <ac:graphicFrameMkLst>
            <pc:docMk/>
            <pc:sldMk cId="1137950339" sldId="340"/>
            <ac:graphicFrameMk id="7" creationId="{1F5C63A9-98B1-41B8-8BDC-A578D1807488}"/>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194891454894665E-2"/>
          <c:y val="3.4246575342465752E-2"/>
          <c:w val="0.70170611326645393"/>
          <c:h val="0.87806650258381458"/>
        </c:manualLayout>
      </c:layout>
      <c:lineChart>
        <c:grouping val="standard"/>
        <c:varyColors val="0"/>
        <c:ser>
          <c:idx val="0"/>
          <c:order val="0"/>
          <c:tx>
            <c:strRef>
              <c:f>Sheet1!$B$1</c:f>
              <c:strCache>
                <c:ptCount val="1"/>
                <c:pt idx="0">
                  <c:v>MAPC SQ</c:v>
                </c:pt>
              </c:strCache>
            </c:strRef>
          </c:tx>
          <c:marker>
            <c:symbol val="triangle"/>
            <c:size val="12"/>
            <c:spPr>
              <a:solidFill>
                <a:srgbClr val="005A8B"/>
              </a:solidFill>
              <a:ln>
                <a:solidFill>
                  <a:schemeClr val="tx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BB8C-4669-A953-12ACE9A884B6}"/>
                </c:ext>
              </c:extLst>
            </c:dLbl>
            <c:dLbl>
              <c:idx val="1"/>
              <c:layout>
                <c:manualLayout>
                  <c:x val="-1.9638361531339197E-3"/>
                  <c:y val="1.6403497691130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B8C-4669-A953-12ACE9A884B6}"/>
                </c:ext>
              </c:extLst>
            </c:dLbl>
            <c:dLbl>
              <c:idx val="2"/>
              <c:layout>
                <c:manualLayout>
                  <c:x val="-3.3716856821468744E-2"/>
                  <c:y val="7.2235462545791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B8C-4669-A953-12ACE9A884B6}"/>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Sheet1!$B$2:$B$4</c:f>
              <c:numCache>
                <c:formatCode>#,##0</c:formatCode>
                <c:ptCount val="3"/>
                <c:pt idx="0">
                  <c:v>6214</c:v>
                </c:pt>
                <c:pt idx="1">
                  <c:v>7925.7563633444788</c:v>
                </c:pt>
                <c:pt idx="2">
                  <c:v>9179.8135965573183</c:v>
                </c:pt>
              </c:numCache>
            </c:numRef>
          </c:val>
          <c:smooth val="0"/>
          <c:extLst>
            <c:ext xmlns:c16="http://schemas.microsoft.com/office/drawing/2014/chart" uri="{C3380CC4-5D6E-409C-BE32-E72D297353CC}">
              <c16:uniqueId val="{00000003-BB8C-4669-A953-12ACE9A884B6}"/>
            </c:ext>
          </c:extLst>
        </c:ser>
        <c:ser>
          <c:idx val="1"/>
          <c:order val="1"/>
          <c:tx>
            <c:strRef>
              <c:f>Sheet1!$C$1</c:f>
              <c:strCache>
                <c:ptCount val="1"/>
                <c:pt idx="0">
                  <c:v>MAPC SR</c:v>
                </c:pt>
              </c:strCache>
            </c:strRef>
          </c:tx>
          <c:marker>
            <c:symbol val="square"/>
            <c:size val="12"/>
            <c:spPr>
              <a:solidFill>
                <a:srgbClr val="A33F1F"/>
              </a:solidFill>
              <a:ln>
                <a:solidFill>
                  <a:schemeClr val="tx1"/>
                </a:solidFill>
              </a:ln>
            </c:spPr>
          </c:marker>
          <c:dPt>
            <c:idx val="1"/>
            <c:bubble3D val="0"/>
            <c:extLst>
              <c:ext xmlns:c16="http://schemas.microsoft.com/office/drawing/2014/chart" uri="{C3380CC4-5D6E-409C-BE32-E72D297353CC}">
                <c16:uniqueId val="{00000004-BB8C-4669-A953-12ACE9A884B6}"/>
              </c:ext>
            </c:extLst>
          </c:dPt>
          <c:dLbls>
            <c:dLbl>
              <c:idx val="0"/>
              <c:layout>
                <c:manualLayout>
                  <c:x val="-8.7962962962963007E-2"/>
                  <c:y val="-7.2332836508761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8C-4669-A953-12ACE9A884B6}"/>
                </c:ext>
              </c:extLst>
            </c:dLbl>
            <c:dLbl>
              <c:idx val="1"/>
              <c:layout>
                <c:manualLayout>
                  <c:x val="-1.0216262903239331E-2"/>
                  <c:y val="-3.3066807370728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B8C-4669-A953-12ACE9A884B6}"/>
                </c:ext>
              </c:extLst>
            </c:dLbl>
            <c:dLbl>
              <c:idx val="2"/>
              <c:layout>
                <c:manualLayout>
                  <c:x val="-4.7579256674548332E-3"/>
                  <c:y val="-2.77460103583308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B8C-4669-A953-12ACE9A884B6}"/>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Sheet1!$C$2:$C$4</c:f>
              <c:numCache>
                <c:formatCode>#,##0</c:formatCode>
                <c:ptCount val="3"/>
                <c:pt idx="0">
                  <c:v>6214</c:v>
                </c:pt>
                <c:pt idx="1">
                  <c:v>7995.0318505694459</c:v>
                </c:pt>
                <c:pt idx="2">
                  <c:v>9318.0614774709393</c:v>
                </c:pt>
              </c:numCache>
            </c:numRef>
          </c:val>
          <c:smooth val="0"/>
          <c:extLst>
            <c:ext xmlns:c16="http://schemas.microsoft.com/office/drawing/2014/chart" uri="{C3380CC4-5D6E-409C-BE32-E72D297353CC}">
              <c16:uniqueId val="{00000007-BB8C-4669-A953-12ACE9A884B6}"/>
            </c:ext>
          </c:extLst>
        </c:ser>
        <c:ser>
          <c:idx val="2"/>
          <c:order val="2"/>
          <c:tx>
            <c:strRef>
              <c:f>Sheet1!$D$1</c:f>
              <c:strCache>
                <c:ptCount val="1"/>
                <c:pt idx="0">
                  <c:v>Donahue Alternative</c:v>
                </c:pt>
              </c:strCache>
            </c:strRef>
          </c:tx>
          <c:spPr>
            <a:ln w="41275">
              <a:solidFill>
                <a:srgbClr val="FFC000"/>
              </a:solidFill>
            </a:ln>
          </c:spPr>
          <c:marker>
            <c:symbol val="diamond"/>
            <c:size val="14"/>
            <c:spPr>
              <a:solidFill>
                <a:srgbClr val="FFC000"/>
              </a:solidFill>
              <a:ln w="9525">
                <a:solidFill>
                  <a:sysClr val="windowText" lastClr="00000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BB8C-4669-A953-12ACE9A884B6}"/>
                </c:ext>
              </c:extLst>
            </c:dLbl>
            <c:dLbl>
              <c:idx val="1"/>
              <c:layout>
                <c:manualLayout>
                  <c:x val="-4.0728633410619594E-2"/>
                  <c:y val="5.623506954678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B8C-4669-A953-12ACE9A884B6}"/>
                </c:ext>
              </c:extLst>
            </c:dLbl>
            <c:dLbl>
              <c:idx val="2"/>
              <c:layout>
                <c:manualLayout>
                  <c:x val="-4.129550132764017E-2"/>
                  <c:y val="6.472047945878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B8C-4669-A953-12ACE9A884B6}"/>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Sheet1!$D$2:$D$4</c:f>
              <c:numCache>
                <c:formatCode>#,##0</c:formatCode>
                <c:ptCount val="3"/>
                <c:pt idx="0">
                  <c:v>6214</c:v>
                </c:pt>
                <c:pt idx="1">
                  <c:v>7526</c:v>
                </c:pt>
                <c:pt idx="2">
                  <c:v>8277</c:v>
                </c:pt>
              </c:numCache>
            </c:numRef>
          </c:val>
          <c:smooth val="0"/>
          <c:extLst>
            <c:ext xmlns:c16="http://schemas.microsoft.com/office/drawing/2014/chart" uri="{C3380CC4-5D6E-409C-BE32-E72D297353CC}">
              <c16:uniqueId val="{0000000B-BB8C-4669-A953-12ACE9A884B6}"/>
            </c:ext>
          </c:extLst>
        </c:ser>
        <c:ser>
          <c:idx val="3"/>
          <c:order val="3"/>
          <c:tx>
            <c:strRef>
              <c:f>Sheet1!$E$1</c:f>
              <c:strCache>
                <c:ptCount val="1"/>
                <c:pt idx="0">
                  <c:v>Donahue Vintage</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C-BB8C-4669-A953-12ACE9A884B6}"/>
                </c:ext>
              </c:extLst>
            </c:dLbl>
            <c:dLbl>
              <c:idx val="2"/>
              <c:layout>
                <c:manualLayout>
                  <c:x val="-4.2351797862001946E-2"/>
                  <c:y val="-5.00268081463079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B8C-4669-A953-12ACE9A884B6}"/>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2010</c:v>
                </c:pt>
                <c:pt idx="1">
                  <c:v>2020*</c:v>
                </c:pt>
                <c:pt idx="2">
                  <c:v>2030*</c:v>
                </c:pt>
              </c:strCache>
            </c:strRef>
          </c:cat>
          <c:val>
            <c:numRef>
              <c:f>Sheet1!$E$2:$E$4</c:f>
              <c:numCache>
                <c:formatCode>#,##0</c:formatCode>
                <c:ptCount val="3"/>
                <c:pt idx="0">
                  <c:v>6214</c:v>
                </c:pt>
                <c:pt idx="1">
                  <c:v>8406</c:v>
                </c:pt>
                <c:pt idx="2">
                  <c:v>10152</c:v>
                </c:pt>
              </c:numCache>
            </c:numRef>
          </c:val>
          <c:smooth val="0"/>
          <c:extLst>
            <c:ext xmlns:c16="http://schemas.microsoft.com/office/drawing/2014/chart" uri="{C3380CC4-5D6E-409C-BE32-E72D297353CC}">
              <c16:uniqueId val="{0000000E-BB8C-4669-A953-12ACE9A884B6}"/>
            </c:ext>
          </c:extLst>
        </c:ser>
        <c:dLbls>
          <c:showLegendKey val="0"/>
          <c:showVal val="0"/>
          <c:showCatName val="0"/>
          <c:showSerName val="0"/>
          <c:showPercent val="0"/>
          <c:showBubbleSize val="0"/>
        </c:dLbls>
        <c:marker val="1"/>
        <c:smooth val="0"/>
        <c:axId val="554026600"/>
        <c:axId val="592135552"/>
      </c:lineChart>
      <c:catAx>
        <c:axId val="554026600"/>
        <c:scaling>
          <c:orientation val="minMax"/>
        </c:scaling>
        <c:delete val="0"/>
        <c:axPos val="b"/>
        <c:numFmt formatCode="General" sourceLinked="1"/>
        <c:majorTickMark val="out"/>
        <c:minorTickMark val="none"/>
        <c:tickLblPos val="nextTo"/>
        <c:txPr>
          <a:bodyPr/>
          <a:lstStyle/>
          <a:p>
            <a:pPr>
              <a:defRPr sz="1200"/>
            </a:pPr>
            <a:endParaRPr lang="en-US"/>
          </a:p>
        </c:txPr>
        <c:crossAx val="592135552"/>
        <c:crosses val="autoZero"/>
        <c:auto val="1"/>
        <c:lblAlgn val="ctr"/>
        <c:lblOffset val="100"/>
        <c:noMultiLvlLbl val="0"/>
      </c:catAx>
      <c:valAx>
        <c:axId val="592135552"/>
        <c:scaling>
          <c:orientation val="minMax"/>
          <c:min val="3000"/>
        </c:scaling>
        <c:delete val="0"/>
        <c:axPos val="l"/>
        <c:majorGridlines/>
        <c:numFmt formatCode="#,##0" sourceLinked="1"/>
        <c:majorTickMark val="out"/>
        <c:minorTickMark val="none"/>
        <c:tickLblPos val="nextTo"/>
        <c:crossAx val="554026600"/>
        <c:crosses val="autoZero"/>
        <c:crossBetween val="between"/>
      </c:valAx>
      <c:spPr>
        <a:solidFill>
          <a:schemeClr val="accent1">
            <a:lumMod val="20000"/>
            <a:lumOff val="80000"/>
          </a:schemeClr>
        </a:solidFill>
        <a:ln>
          <a:solidFill>
            <a:schemeClr val="tx1"/>
          </a:solidFill>
        </a:ln>
      </c:spPr>
    </c:plotArea>
    <c:legend>
      <c:legendPos val="r"/>
      <c:legendEntry>
        <c:idx val="0"/>
        <c:txPr>
          <a:bodyPr/>
          <a:lstStyle/>
          <a:p>
            <a:pPr>
              <a:defRPr sz="1300"/>
            </a:pPr>
            <a:endParaRPr lang="en-US"/>
          </a:p>
        </c:txPr>
      </c:legendEntry>
      <c:legendEntry>
        <c:idx val="1"/>
        <c:txPr>
          <a:bodyPr/>
          <a:lstStyle/>
          <a:p>
            <a:pPr>
              <a:defRPr sz="1300"/>
            </a:pPr>
            <a:endParaRPr lang="en-US"/>
          </a:p>
        </c:txPr>
      </c:legendEntry>
      <c:layout>
        <c:manualLayout>
          <c:xMode val="edge"/>
          <c:yMode val="edge"/>
          <c:x val="0.79445011865529602"/>
          <c:y val="9.1703846794991217E-2"/>
          <c:w val="0.20554988134470412"/>
          <c:h val="0.46225565087946097"/>
        </c:manualLayout>
      </c:layout>
      <c:overlay val="0"/>
      <c:txPr>
        <a:bodyPr/>
        <a:lstStyle/>
        <a:p>
          <a:pPr>
            <a:defRPr sz="1300"/>
          </a:pPr>
          <a:endParaRPr lang="en-US"/>
        </a:p>
      </c:txPr>
    </c:legend>
    <c:plotVisOnly val="1"/>
    <c:dispBlanksAs val="gap"/>
    <c:showDLblsOverMax val="0"/>
  </c:chart>
  <c:spPr>
    <a:solidFill>
      <a:sysClr val="window" lastClr="FFFFFF"/>
    </a:solidFill>
    <a:ln>
      <a:noFill/>
    </a:ln>
  </c:spPr>
  <c:txPr>
    <a:bodyPr/>
    <a:lstStyle/>
    <a:p>
      <a:pPr>
        <a:defRPr>
          <a:latin typeface="+mn-lt"/>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40" y="0"/>
            <a:ext cx="3037840" cy="464820"/>
          </a:xfrm>
          <a:prstGeom prst="rect">
            <a:avLst/>
          </a:prstGeom>
        </p:spPr>
        <p:txBody>
          <a:bodyPr vert="horz" lIns="93175" tIns="46587" rIns="93175" bIns="46587" rtlCol="0"/>
          <a:lstStyle>
            <a:lvl1pPr algn="r">
              <a:defRPr sz="1200"/>
            </a:lvl1pPr>
          </a:lstStyle>
          <a:p>
            <a:fld id="{007F3657-6EFC-9843-BD95-5608B321F01F}" type="datetimeFigureOut">
              <a:rPr lang="en-US" smtClean="0"/>
              <a:t>4/7/2020</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75" tIns="46587" rIns="93175" bIns="46587" rtlCol="0" anchor="b"/>
          <a:lstStyle>
            <a:lvl1pPr algn="r">
              <a:defRPr sz="1200"/>
            </a:lvl1pPr>
          </a:lstStyle>
          <a:p>
            <a:fld id="{E5867E03-980E-6C47-B23C-49E77FF8F135}" type="slidenum">
              <a:rPr lang="en-US" smtClean="0"/>
              <a:t>‹#›</a:t>
            </a:fld>
            <a:endParaRPr lang="en-US"/>
          </a:p>
        </p:txBody>
      </p:sp>
    </p:spTree>
    <p:extLst>
      <p:ext uri="{BB962C8B-B14F-4D97-AF65-F5344CB8AC3E}">
        <p14:creationId xmlns:p14="http://schemas.microsoft.com/office/powerpoint/2010/main" val="4186080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5" tIns="46587" rIns="93175" bIns="46587" rtlCol="0"/>
          <a:lstStyle>
            <a:lvl1pPr algn="r">
              <a:defRPr sz="1200"/>
            </a:lvl1pPr>
          </a:lstStyle>
          <a:p>
            <a:fld id="{8CCF5CDB-C165-4D7C-ACE4-3696EC8706FC}" type="datetimeFigureOut">
              <a:rPr lang="en-US" smtClean="0"/>
              <a:t>4/7/2020</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75" tIns="46587" rIns="93175" bIns="46587" rtlCol="0" anchor="b"/>
          <a:lstStyle>
            <a:lvl1pPr algn="r">
              <a:defRPr sz="1200"/>
            </a:lvl1pPr>
          </a:lstStyle>
          <a:p>
            <a:fld id="{44807C0F-B1BD-43A3-B8C8-B14E015A2FD5}" type="slidenum">
              <a:rPr lang="en-US" smtClean="0"/>
              <a:t>‹#›</a:t>
            </a:fld>
            <a:endParaRPr lang="en-US"/>
          </a:p>
        </p:txBody>
      </p:sp>
    </p:spTree>
    <p:extLst>
      <p:ext uri="{BB962C8B-B14F-4D97-AF65-F5344CB8AC3E}">
        <p14:creationId xmlns:p14="http://schemas.microsoft.com/office/powerpoint/2010/main" val="2556642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and what is next:</a:t>
            </a:r>
          </a:p>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a:t>
            </a:fld>
            <a:endParaRPr lang="en-US"/>
          </a:p>
        </p:txBody>
      </p:sp>
    </p:spTree>
    <p:extLst>
      <p:ext uri="{BB962C8B-B14F-4D97-AF65-F5344CB8AC3E}">
        <p14:creationId xmlns:p14="http://schemas.microsoft.com/office/powerpoint/2010/main" val="1597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2</a:t>
            </a:fld>
            <a:endParaRPr lang="en-US"/>
          </a:p>
        </p:txBody>
      </p:sp>
    </p:spTree>
    <p:extLst>
      <p:ext uri="{BB962C8B-B14F-4D97-AF65-F5344CB8AC3E}">
        <p14:creationId xmlns:p14="http://schemas.microsoft.com/office/powerpoint/2010/main" val="13307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livable community draws on the WHO’s “age friendly” community model. This model provides a framework for making a community more livable for older residents specifically. It operates under an assumption that a community that is good for older people is a community that is good for ALL people. Intended to benefit residents of all ages and abilities—including persons with dementia and their care partners. Things like safe intersections and opportunities for social participation that accommodate a wide number of interests and abilities simply allow residents to stay in the communities they love and thrive in doing so.</a:t>
            </a:r>
            <a:endParaRPr lang="en-US" dirty="0"/>
          </a:p>
          <a:p>
            <a:endParaRPr lang="en-US" dirty="0"/>
          </a:p>
          <a:p>
            <a:pPr eaLnBrk="1" hangingPunct="1"/>
            <a:r>
              <a:rPr lang="en-US" altLang="en-US" baseline="0" dirty="0">
                <a:solidFill>
                  <a:srgbClr val="FF0000"/>
                </a:solidFill>
              </a:rPr>
              <a:t>An initiative like Livable Randolph provides an opportunity to thoughtfully reshape the ways communities are designed and how they go about supporting the goals of residents.</a:t>
            </a:r>
          </a:p>
          <a:p>
            <a:endParaRPr lang="en-US" dirty="0"/>
          </a:p>
          <a:p>
            <a:endParaRPr lang="en-US" dirty="0"/>
          </a:p>
        </p:txBody>
      </p:sp>
      <p:sp>
        <p:nvSpPr>
          <p:cNvPr id="4" name="Slide Number Placeholder 3"/>
          <p:cNvSpPr>
            <a:spLocks noGrp="1"/>
          </p:cNvSpPr>
          <p:nvPr>
            <p:ph type="sldNum" sz="quarter" idx="10"/>
          </p:nvPr>
        </p:nvSpPr>
        <p:spPr/>
        <p:txBody>
          <a:bodyPr/>
          <a:lstStyle/>
          <a:p>
            <a:fld id="{315B1C81-1942-4632-B60E-8B64E0272D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713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4 sets</a:t>
            </a:r>
            <a:r>
              <a:rPr lang="en-US" baseline="0" dirty="0"/>
              <a:t> of projections of the 60+ population in Randolph. Two from the </a:t>
            </a:r>
            <a:r>
              <a:rPr lang="en-US" baseline="0" dirty="0" err="1"/>
              <a:t>Umass</a:t>
            </a:r>
            <a:r>
              <a:rPr lang="en-US" baseline="0" dirty="0"/>
              <a:t> Donohue Institute and 2 from MAPC. All use slightly different assumptions based on previous growth rates and migration patterns.  What’s interesting is that even taking the most conservative projection into consideration—these projections indicate a growth in the absolute number of seniors between and 2k-6k.</a:t>
            </a:r>
          </a:p>
          <a:p>
            <a:endParaRPr lang="en-US" baseline="0" dirty="0"/>
          </a:p>
          <a:p>
            <a:r>
              <a:rPr lang="en-US" baseline="0" dirty="0"/>
              <a:t>Taking the middle projection, MAPC SR: 50% growth.</a:t>
            </a:r>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4</a:t>
            </a:fld>
            <a:endParaRPr lang="en-US"/>
          </a:p>
        </p:txBody>
      </p:sp>
    </p:spTree>
    <p:extLst>
      <p:ext uri="{BB962C8B-B14F-4D97-AF65-F5344CB8AC3E}">
        <p14:creationId xmlns:p14="http://schemas.microsoft.com/office/powerpoint/2010/main" val="4153861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47">
              <a:defRPr/>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2586" indent="-297149">
              <a:defRPr>
                <a:solidFill>
                  <a:schemeClr val="tx1"/>
                </a:solidFill>
                <a:latin typeface="Arial" pitchFamily="34" charset="0"/>
                <a:ea typeface="ＭＳ Ｐゴシック" pitchFamily="34" charset="-128"/>
              </a:defRPr>
            </a:lvl2pPr>
            <a:lvl3pPr marL="1188593" indent="-237718">
              <a:defRPr>
                <a:solidFill>
                  <a:schemeClr val="tx1"/>
                </a:solidFill>
                <a:latin typeface="Arial" pitchFamily="34" charset="0"/>
                <a:ea typeface="ＭＳ Ｐゴシック" pitchFamily="34" charset="-128"/>
              </a:defRPr>
            </a:lvl3pPr>
            <a:lvl4pPr marL="1664032" indent="-237718">
              <a:defRPr>
                <a:solidFill>
                  <a:schemeClr val="tx1"/>
                </a:solidFill>
                <a:latin typeface="Arial" pitchFamily="34" charset="0"/>
                <a:ea typeface="ＭＳ Ｐゴシック" pitchFamily="34" charset="-128"/>
              </a:defRPr>
            </a:lvl4pPr>
            <a:lvl5pPr marL="2139469" indent="-237718">
              <a:defRPr>
                <a:solidFill>
                  <a:schemeClr val="tx1"/>
                </a:solidFill>
                <a:latin typeface="Arial" pitchFamily="34" charset="0"/>
                <a:ea typeface="ＭＳ Ｐゴシック" pitchFamily="34" charset="-128"/>
              </a:defRPr>
            </a:lvl5pPr>
            <a:lvl6pPr marL="2614905"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0344"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5781"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1219"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7EEFF8-06DF-4114-8689-0BE300A15446}" type="slidenum">
              <a:rPr lang="en-US" altLang="en-US"/>
              <a:pPr/>
              <a:t>5</a:t>
            </a:fld>
            <a:endParaRPr lang="en-US" altLang="en-US"/>
          </a:p>
        </p:txBody>
      </p:sp>
    </p:spTree>
    <p:extLst>
      <p:ext uri="{BB962C8B-B14F-4D97-AF65-F5344CB8AC3E}">
        <p14:creationId xmlns:p14="http://schemas.microsoft.com/office/powerpoint/2010/main" val="289343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6</a:t>
            </a:fld>
            <a:endParaRPr lang="en-US"/>
          </a:p>
        </p:txBody>
      </p:sp>
    </p:spTree>
    <p:extLst>
      <p:ext uri="{BB962C8B-B14F-4D97-AF65-F5344CB8AC3E}">
        <p14:creationId xmlns:p14="http://schemas.microsoft.com/office/powerpoint/2010/main" val="85472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7</a:t>
            </a:fld>
            <a:endParaRPr lang="en-US"/>
          </a:p>
        </p:txBody>
      </p:sp>
    </p:spTree>
    <p:extLst>
      <p:ext uri="{BB962C8B-B14F-4D97-AF65-F5344CB8AC3E}">
        <p14:creationId xmlns:p14="http://schemas.microsoft.com/office/powerpoint/2010/main" val="121133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10</a:t>
            </a:fld>
            <a:endParaRPr lang="en-US"/>
          </a:p>
        </p:txBody>
      </p:sp>
    </p:spTree>
    <p:extLst>
      <p:ext uri="{BB962C8B-B14F-4D97-AF65-F5344CB8AC3E}">
        <p14:creationId xmlns:p14="http://schemas.microsoft.com/office/powerpoint/2010/main" val="368255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B8283A44-1947-425F-93FF-E7B14F583B3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B1888B6-4F84-4319-8BC4-99211A628A5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C1C16F0-8C37-496B-9CEB-5205C3EF13C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AE91CC2-9A0D-4BE3-9291-3CFF182275F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CCF7086-0EC4-4129-9091-58622B6A9AD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93E6905E-66BC-42A6-941A-53F9083E602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8B98F5E-90DE-43B1-9EAE-6BE86614F61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92473CCE-8B01-45AF-9A62-3214962312CC}"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295A3313-8A9F-45DA-BC4F-B854CD1D09E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CD98A8C-BFB4-4DB7-B8B5-0B2F36A3103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BFA5E22-5117-489F-9E0D-6D471782873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433D5C2-EBA9-4201-BF8F-1C4212E7EF4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0EB0A828-9354-4044-9FA0-63C5D3CBF39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7614F85E-BB00-4FC1-BE8B-9FA3DA7B3B0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5866E28-6EA1-49D5-B755-A435D9FF867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364DB9C-EA16-4500-AF0B-CD3F4F8A9D3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242CB08F-3B9D-482E-B12F-442D43E369C9}"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840AF37-F949-4C15-9CF9-960A58851E2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3F32F21-6CF0-4D13-A277-30FEAF4825A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8CDC3C-EFBD-4D0D-9176-72CB4CB934D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90600"/>
          </a:xfrm>
        </p:spPr>
        <p:txBody>
          <a:bodyPr/>
          <a:lstStyle/>
          <a:p>
            <a:r>
              <a:rPr lang="en-US"/>
              <a:t>Click to edit Master title style</a:t>
            </a:r>
          </a:p>
        </p:txBody>
      </p:sp>
      <p:sp>
        <p:nvSpPr>
          <p:cNvPr id="3" name="Table Placeholder 2"/>
          <p:cNvSpPr>
            <a:spLocks noGrp="1"/>
          </p:cNvSpPr>
          <p:nvPr>
            <p:ph type="tbl" idx="1"/>
          </p:nvPr>
        </p:nvSpPr>
        <p:spPr>
          <a:xfrm>
            <a:off x="838200" y="1600200"/>
            <a:ext cx="7772400" cy="4114800"/>
          </a:xfrm>
        </p:spPr>
        <p:txBody>
          <a:bodyPr/>
          <a:lstStyle/>
          <a:p>
            <a:pPr lvl="0"/>
            <a:r>
              <a:rPr lang="en-US" noProof="0"/>
              <a:t>Click icon to add table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99ECE25-D672-4DE4-BBF2-D16453B92F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EC15137-AA07-4774-A0C1-2AE93B0E498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47E55E-7BC6-4816-B975-6C890D3216D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F3AA07B-1BC9-4D74-ACB9-90D56CA56FA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70EE19A-9AB7-4963-A32F-2825F1FF88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0BEA0E8-F33F-41D1-8FF4-445C4D24120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3D0DC5-F383-4A23-8E20-5BA51640D4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8BD14D4D-B67A-4EC7-8E05-2F3CE7586A9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08AE0DCC-365C-49D6-BC52-0F257B46C32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8B57555-CF6F-4BAA-B3D6-7B9673ACB8F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4E5D448D-AF4C-4506-B985-8E9E78309AC8}"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35994595-9E91-473D-81F9-C1021CCFCDF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D638D1D-BA42-44F1-8853-E70C0D62430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1AC8514-AE41-4F8D-966E-02C9F478869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A53F25E-0F66-4950-8CCC-81AC253B6F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owerpointA_1.png"/>
          <p:cNvPicPr>
            <a:picLocks noChangeAspect="1"/>
          </p:cNvPicPr>
          <p:nvPr userDrawn="1"/>
        </p:nvPicPr>
        <p:blipFill>
          <a:blip r:embed="rId2"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2"/>
          <p:cNvSpPr>
            <a:spLocks noChangeShapeType="1"/>
          </p:cNvSpPr>
          <p:nvPr userDrawn="1"/>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
        <p:nvSpPr>
          <p:cNvPr id="6" name="TextBox 11"/>
          <p:cNvSpPr txBox="1">
            <a:spLocks noChangeArrowheads="1"/>
          </p:cNvSpPr>
          <p:nvPr userDrawn="1"/>
        </p:nvSpPr>
        <p:spPr bwMode="auto">
          <a:xfrm>
            <a:off x="457200" y="6324600"/>
            <a:ext cx="7315200" cy="307975"/>
          </a:xfrm>
          <a:prstGeom prst="rect">
            <a:avLst/>
          </a:prstGeom>
          <a:noFill/>
          <a:ln>
            <a:noFill/>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defRPr/>
            </a:pPr>
            <a:r>
              <a:rPr lang="en-US" sz="1400">
                <a:solidFill>
                  <a:srgbClr val="005A8B"/>
                </a:solidFill>
                <a:latin typeface="Baskerville BT" pitchFamily="-105" charset="0"/>
                <a:cs typeface="Arial" pitchFamily="34" charset="0"/>
              </a:rPr>
              <a:t>Conducting Needs Assessments </a:t>
            </a:r>
            <a:r>
              <a:rPr lang="en-US" sz="1400" b="1">
                <a:solidFill>
                  <a:srgbClr val="005A8B"/>
                </a:solidFill>
                <a:latin typeface="Baskerville BT" pitchFamily="-105" charset="0"/>
                <a:cs typeface="Arial" pitchFamily="34" charset="0"/>
              </a:rPr>
              <a:t>|  </a:t>
            </a:r>
            <a:r>
              <a:rPr lang="en-US" sz="1400">
                <a:solidFill>
                  <a:srgbClr val="005A8B"/>
                </a:solidFill>
                <a:latin typeface="Baskerville BT" pitchFamily="-105" charset="0"/>
                <a:cs typeface="Arial" pitchFamily="34" charset="0"/>
              </a:rPr>
              <a:t>October 3, 2012</a:t>
            </a:r>
          </a:p>
        </p:txBody>
      </p:sp>
      <p:pic>
        <p:nvPicPr>
          <p:cNvPr id="7" name="Picture 7" descr="powerpointA_5.png"/>
          <p:cNvPicPr>
            <a:picLocks noChangeAspect="1"/>
          </p:cNvPicPr>
          <p:nvPr userDrawn="1"/>
        </p:nvPicPr>
        <p:blipFill>
          <a:blip r:embed="rId3" cstate="print">
            <a:extLst>
              <a:ext uri="{28A0092B-C50C-407E-A947-70E740481C1C}">
                <a14:useLocalDpi xmlns:a14="http://schemas.microsoft.com/office/drawing/2010/main" val="0"/>
              </a:ext>
            </a:extLst>
          </a:blip>
          <a:srcRect l="8479"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6026806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35256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005A8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670252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0"/>
          </p:nvPr>
        </p:nvSpPr>
        <p:spPr>
          <a:xfrm>
            <a:off x="5334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04309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10"/>
          </p:nvPr>
        </p:nvSpPr>
        <p:spPr>
          <a:xfrm>
            <a:off x="457200"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p:cNvSpPr>
            <a:spLocks noGrp="1"/>
          </p:cNvSpPr>
          <p:nvPr>
            <p:ph sz="quarter" idx="11"/>
          </p:nvPr>
        </p:nvSpPr>
        <p:spPr>
          <a:xfrm>
            <a:off x="457200"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011561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8324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ED414B4-72D7-444E-A6AB-3E950AFFC2D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7363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4578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97063493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5A8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6724985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8152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5240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6458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b="0">
                <a:solidFill>
                  <a:srgbClr val="000000"/>
                </a:solidFill>
              </a:defRPr>
            </a:pPr>
            <a:r>
              <a:rPr sz="2800" b="1">
                <a:solidFill>
                  <a:srgbClr val="005A8B"/>
                </a:solidFill>
              </a:rPr>
              <a:t>Title Text</a:t>
            </a:r>
          </a:p>
        </p:txBody>
      </p:sp>
      <p:sp>
        <p:nvSpPr>
          <p:cNvPr id="10" name="Shape 10"/>
          <p:cNvSpPr>
            <a:spLocks noGrp="1"/>
          </p:cNvSpPr>
          <p:nvPr>
            <p:ph type="body" idx="1"/>
          </p:nvPr>
        </p:nvSpPr>
        <p:spPr>
          <a:prstGeom prst="rect">
            <a:avLst/>
          </a:prstGeom>
        </p:spPr>
        <p:txBody>
          <a:bodyPr/>
          <a:lstStyle/>
          <a:p>
            <a:pPr lvl="0">
              <a:defRPr sz="1800">
                <a:solidFill>
                  <a:srgbClr val="000000"/>
                </a:solidFill>
              </a:defRPr>
            </a:pPr>
            <a:r>
              <a:rPr sz="2000">
                <a:solidFill>
                  <a:srgbClr val="005A8B"/>
                </a:solidFill>
              </a:rPr>
              <a:t>Body Level One</a:t>
            </a:r>
          </a:p>
          <a:p>
            <a:pPr lvl="1">
              <a:defRPr sz="1800">
                <a:solidFill>
                  <a:srgbClr val="000000"/>
                </a:solidFill>
              </a:defRPr>
            </a:pPr>
            <a:r>
              <a:rPr sz="2000">
                <a:solidFill>
                  <a:srgbClr val="005A8B"/>
                </a:solidFill>
              </a:rPr>
              <a:t>Body Level Two</a:t>
            </a:r>
          </a:p>
          <a:p>
            <a:pPr lvl="2">
              <a:defRPr sz="1800">
                <a:solidFill>
                  <a:srgbClr val="000000"/>
                </a:solidFill>
              </a:defRPr>
            </a:pPr>
            <a:r>
              <a:rPr sz="2000">
                <a:solidFill>
                  <a:srgbClr val="005A8B"/>
                </a:solidFill>
              </a:rPr>
              <a:t>Body Level Three</a:t>
            </a:r>
          </a:p>
          <a:p>
            <a:pPr lvl="3">
              <a:defRPr sz="1800">
                <a:solidFill>
                  <a:srgbClr val="000000"/>
                </a:solidFill>
              </a:defRPr>
            </a:pPr>
            <a:r>
              <a:rPr sz="2000">
                <a:solidFill>
                  <a:srgbClr val="005A8B"/>
                </a:solidFill>
              </a:rPr>
              <a:t>Body Level Four</a:t>
            </a:r>
          </a:p>
          <a:p>
            <a:pPr lvl="4">
              <a:defRPr sz="1800">
                <a:solidFill>
                  <a:srgbClr val="000000"/>
                </a:solidFill>
              </a:defRPr>
            </a:pPr>
            <a:r>
              <a:rPr sz="2000">
                <a:solidFill>
                  <a:srgbClr val="005A8B"/>
                </a:solidFill>
              </a:rPr>
              <a:t>Body Level Five</a:t>
            </a:r>
          </a:p>
        </p:txBody>
      </p:sp>
      <p:sp>
        <p:nvSpPr>
          <p:cNvPr id="11" name="Shape 11"/>
          <p:cNvSpPr>
            <a:spLocks noGrp="1"/>
          </p:cNvSpPr>
          <p:nvPr>
            <p:ph type="sldNum" sz="quarter" idx="2"/>
          </p:nvPr>
        </p:nvSpPr>
        <p:spPr>
          <a:xfrm>
            <a:off x="7425344" y="6459786"/>
            <a:ext cx="984019" cy="365125"/>
          </a:xfrm>
          <a:prstGeom prst="rect">
            <a:avLst/>
          </a:prstGeom>
        </p:spPr>
        <p:txBody>
          <a:bodyPr/>
          <a:lstStyle/>
          <a:p>
            <a:pPr defTabSz="457200" fontAlgn="base">
              <a:spcBef>
                <a:spcPct val="0"/>
              </a:spcBef>
              <a:spcAft>
                <a:spcPct val="0"/>
              </a:spcAft>
            </a:pPr>
            <a:fld id="{86CB4B4D-7CA3-9044-876B-883B54F8677D}" type="slidenum">
              <a:rPr>
                <a:solidFill>
                  <a:prstClr val="black"/>
                </a:solidFill>
                <a:latin typeface="Arial" pitchFamily="34" charset="0"/>
                <a:ea typeface="ＭＳ Ｐゴシック" pitchFamily="34" charset="-128"/>
                <a:cs typeface="Arial" pitchFamily="34" charset="0"/>
              </a:rPr>
              <a:pPr defTabSz="457200" fontAlgn="base">
                <a:spcBef>
                  <a:spcPct val="0"/>
                </a:spcBef>
                <a:spcAft>
                  <a:spcPct val="0"/>
                </a:spcAft>
              </a:pPr>
              <a:t>‹#›</a:t>
            </a:fld>
            <a:endParaRPr>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01521803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ACB491B-621C-4CAB-90F3-322A7E3979B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A97A700-E219-44C0-8603-70F82EE4AA6A}"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4FBBB53-E7B8-4D19-95C9-CF75C5E50C16}"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BBD0D7-C327-4CB3-9D15-F8DEA3624033}"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0B09D3C-F607-493A-90D2-725C8F58836D}"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563D36-1901-4E63-B1F4-80971A99681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4277C2A-9B6F-40F9-901E-7FC52DB00205}"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F248093-1600-42D1-9269-4523AE557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A803C94-6692-4964-8210-665122E45AAD}"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FEEF0B9C-051A-491A-ABDB-C42981688E9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298162F-428B-41C6-A1C4-B16D8CE149C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E4919D24-4C8C-4A0D-8F35-9DF0EC31625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B3266A0A-6F1F-4D2A-B8B0-B15BAB110BF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889E34F-B2F1-41BD-9B5F-FE3F6C3DF2C3}"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57EBF884-7BC7-4981-B8F1-39E5CEC98A8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5ED161-C68D-42DB-8FA7-040CFC317F47}"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BECEF6C-1D4C-4099-844F-56CAACC88B7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67C5CEB-1160-4E2D-ABF8-25A35548AC6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3155F0C-374A-4B05-8CDB-2E95B5C5D5A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B4885EA-84A0-420B-8F1D-FDD651C8BA3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09D0D0E-37C8-45F8-9430-1B9FBFD403A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9AC5BF1-2D5C-4B10-B34E-7BA83398597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8533D99-7E85-4FE8-B8AF-7BF49CE3017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C64CA1-FC52-45BD-BE22-A4F24DBF65E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30775B47-8333-459A-B13C-0C52FF38AF2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1CCF0E9-3CD1-49C3-8B76-E362D9953BBF}"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EDDF9A6-F14C-47D2-B196-C3B30DFB10C3}"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D67A93E-9AE4-484C-9282-33FFADC55DD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E35F2B5-0C71-44A4-8664-3C44B6F49FBC}"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0A96ACB-BC8F-478D-9D4B-21D4A88E78E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A36D641-30A0-49A4-A4EC-46AD2EA213A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C87CCEAB-C129-45E5-B8C0-9DD7EF13112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716CF69-C883-4C79-8797-6B87B160253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1F6397B-AF5C-4470-B7C5-9A1439E3331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23EA7-401C-4D8F-B9F2-2838D023111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7482A827-FEB9-4C6C-B844-06780A9BD28D}"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904314A-6C95-4472-8784-40D99A626CA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14989BB-1BF2-4648-8E29-0209D424671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52FC356-5D70-4F9B-BA4F-826A1998AD9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6A04D4C-89FF-4B38-B321-BB38984951F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2903807-7B9A-4FD1-80E0-4A306A6B78A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50EEC6-4F7F-466E-9AA4-2D968B2890A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D302695E-9673-435B-BE94-19A91BFD6C6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8362075-1955-40A9-9741-A2C5F4D0422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E969484-2E0D-4DC4-A568-776471519D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AA1B578-083A-439A-93EC-EE1D01FFD6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4D20BE95-9BC6-4768-B2FB-920307EF21F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D7A2DCC-9E78-489D-92C6-5E3DA694082C}"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6F3E7F9-4220-4527-B467-3BB3CE95BF3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83A5991-4A01-450C-87FD-54723C21480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D8645AE-D692-4B5B-BDC6-45D94EC09E0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0829A67-E33F-4680-86B4-39BE89C9D9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6207C12-5037-4C95-B0E1-199F9E2671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CBF4D9D-840F-4FE5-BB7D-21E5E082562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47458A4-44E3-4925-AC91-44915D0390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C060D5C-9C99-478D-B8B3-DE6785C6CB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E96ED50A-E047-486D-9C4B-DE217DA88510}"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1BB38E78-28B7-4FF6-A6ED-8C23DE7227A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7FF82FC6-3B7E-44F3-A8B1-B7B88F1BF06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3EE15CE0-8A34-4084-948A-CB12E89F67B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0ABF1B-6AB7-4CEC-9494-87D993397F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5145E8-8850-4C9B-AC17-F2C12171C4E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82FE5D9-44C4-45FB-8138-3541BBE414A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325F0A5-1249-44A1-B75B-3CF6B2AE296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724C0224-E7FF-4731-B1B7-151069AC0F4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698479E-EA7F-453C-8CD5-5B191C969F5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7E24D2F-752D-4ED0-9B12-6FA9952B805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938DFD05-1369-4FD9-90F6-337795DF126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B2F5067-88FC-428D-8A90-6A13562EA5A1}"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0478624-46B7-4C96-8CF8-71F53E7F83A7}"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539AD39-22C9-4EA9-AAF9-8EE71DCDBC9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B880D98-9171-4C24-87C1-DF42F512D3D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CDFA9BB-C4AF-41C0-8349-8482C3BCF1E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470A90D4-720D-45D7-8756-11542565B18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24D2A68-0925-477E-B468-C14469F731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5E5DAAF-7EC1-477A-B58D-845FD21195D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F673EFF-885A-49DA-9514-CB94162EAFB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F05974E-3861-4567-9368-480FE92C335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7F4F8-8A6F-424E-8E56-3465C0327FD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FA634C88-85D4-4392-AA56-6011FAC42236}"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3A5E6E16-48DF-4E84-B610-F081288631A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74EC436-5C2F-4B79-8D99-5F8AE9FFA238}"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EDDC600-CBBF-431A-892F-459DB4D6F876}"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AFBF295-9BFB-4A22-98F5-64E7F68699B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26CBA95-E7E6-48EC-B8F2-26CDDEF38DD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2.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2.jpe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2.jpe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theme" Target="../theme/theme13.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2.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2.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2.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26" name="Picture 9" descr="UMass-PPtitle-slide"/>
          <p:cNvPicPr>
            <a:picLocks noChangeAspect="1" noChangeArrowheads="1"/>
          </p:cNvPicPr>
          <p:nvPr/>
        </p:nvPicPr>
        <p:blipFill>
          <a:blip r:embed="rId14" cstate="print"/>
          <a:srcRect/>
          <a:stretch>
            <a:fillRect/>
          </a:stretch>
        </p:blipFill>
        <p:spPr bwMode="auto">
          <a:xfrm>
            <a:off x="0" y="0"/>
            <a:ext cx="9145588"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5"/>
          <p:cNvSpPr>
            <a:spLocks noGrp="1" noChangeArrowheads="1"/>
          </p:cNvSpPr>
          <p:nvPr>
            <p:ph type="ftr" sz="quarter" idx="3"/>
          </p:nvPr>
        </p:nvSpPr>
        <p:spPr bwMode="auto">
          <a:xfrm>
            <a:off x="914400" y="2286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chemeClr val="bg1"/>
                </a:solidFill>
                <a:latin typeface="+mn-lt"/>
                <a:ea typeface="ヒラギノ角ゴ Pro W3" pitchFamily="-106" charset="-128"/>
                <a:cs typeface="+mn-cs"/>
              </a:defRPr>
            </a:lvl1pPr>
          </a:lstStyle>
          <a:p>
            <a:r>
              <a:rPr lang="en-US"/>
              <a:t>Research Reinvisioned for the 21st Century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1366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1366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1367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46BE3F2-1861-466E-82ED-993E152A4371}"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2595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2595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2595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662DEEC-58A8-467B-9758-6E390A9D44CD}"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3824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3824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3824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2B1B23F0-CB68-4043-A382-8BBE78BAF700}"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owerpointA_1.png"/>
          <p:cNvPicPr>
            <a:picLocks noChangeAspect="1"/>
          </p:cNvPicPr>
          <p:nvPr/>
        </p:nvPicPr>
        <p:blipFill>
          <a:blip r:embed="rId14"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12"/>
          <p:cNvSpPr>
            <a:spLocks noChangeShapeType="1"/>
          </p:cNvSpPr>
          <p:nvPr/>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7440875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sldNum="0" hdr="0" ftr="0" dt="0"/>
  <p:txStyles>
    <p:titleStyle>
      <a:lvl1pPr algn="ctr" defTabSz="457200" rtl="0" eaLnBrk="0" fontAlgn="base" hangingPunct="0">
        <a:spcBef>
          <a:spcPct val="0"/>
        </a:spcBef>
        <a:spcAft>
          <a:spcPct val="0"/>
        </a:spcAft>
        <a:defRPr sz="2800" kern="1200">
          <a:solidFill>
            <a:srgbClr val="005A8B"/>
          </a:solidFill>
          <a:latin typeface="Arial Unicode MS"/>
          <a:ea typeface="ＭＳ Ｐゴシック" pitchFamily="-105" charset="-128"/>
          <a:cs typeface="Baskerville"/>
        </a:defRPr>
      </a:lvl1pPr>
      <a:lvl2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2pPr>
      <a:lvl3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3pPr>
      <a:lvl4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4pPr>
      <a:lvl5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5pPr>
      <a:lvl6pPr marL="4572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6pPr>
      <a:lvl7pPr marL="9144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7pPr>
      <a:lvl8pPr marL="13716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8pPr>
      <a:lvl9pPr marL="18288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9pPr>
    </p:titleStyle>
    <p:bodyStyle>
      <a:lvl1pPr marL="342900" indent="-342900" algn="l" defTabSz="457200" rtl="0" eaLnBrk="0" fontAlgn="base" hangingPunct="0">
        <a:spcBef>
          <a:spcPct val="20000"/>
        </a:spcBef>
        <a:spcAft>
          <a:spcPct val="0"/>
        </a:spcAft>
        <a:buClr>
          <a:srgbClr val="005A8B"/>
        </a:buClr>
        <a:buFont typeface="Lucida Grande"/>
        <a:buChar char="▸"/>
        <a:defRPr sz="2000" kern="1200">
          <a:solidFill>
            <a:srgbClr val="005A8B"/>
          </a:solidFill>
          <a:latin typeface="Arial Unicode MS"/>
          <a:ea typeface="ＭＳ Ｐゴシック" pitchFamily="-105" charset="-128"/>
          <a:cs typeface="ＭＳ Ｐゴシック" pitchFamily="-105" charset="-128"/>
        </a:defRPr>
      </a:lvl1pPr>
      <a:lvl2pPr marL="742950" indent="-28575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2pPr>
      <a:lvl3pPr marL="11430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3pPr>
      <a:lvl4pPr marL="16002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4pPr>
      <a:lvl5pPr marL="20574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43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8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5B39D26C-E107-4D9A-A4C3-F0341CB00EA3}" type="slidenum">
              <a:rPr lang="en-US"/>
              <a:pPr>
                <a:defRPr/>
              </a:pPr>
              <a:t>‹#›</a:t>
            </a:fld>
            <a:endParaRPr lang="en-US"/>
          </a:p>
        </p:txBody>
      </p:sp>
      <p:sp>
        <p:nvSpPr>
          <p:cNvPr id="14340"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41"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5"/>
          <p:cNvSpPr>
            <a:spLocks noGrp="1" noChangeArrowheads="1"/>
          </p:cNvSpPr>
          <p:nvPr>
            <p:ph type="ftr" sz="quarter" idx="3"/>
          </p:nvPr>
        </p:nvSpPr>
        <p:spPr bwMode="auto">
          <a:xfrm>
            <a:off x="1219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p>
        </p:txBody>
      </p:sp>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2765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2765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765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8D1A6952-2671-47B3-B927-B2514F33BDE4}"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399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3994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994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6892987-AB30-4D47-A112-676A01EBDB97}"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5222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5222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223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4A5BE98D-CCBA-44D5-86FC-27D28C63DEC9}"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6451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6451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451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BD15BB41-BFA9-4FAD-BA6C-03F2B5130CF3}" type="slidenum">
              <a:rPr lang="en-US"/>
              <a:pPr>
                <a:defRPr/>
              </a:pPr>
              <a:t>‹#›</a:t>
            </a:fld>
            <a:endParaRPr lang="en-US"/>
          </a:p>
        </p:txBody>
      </p:sp>
      <p:sp>
        <p:nvSpPr>
          <p:cNvPr id="10" name="Footer Placeholder 7"/>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7680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7680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7680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0DDBE5F-5185-43CB-9F01-22EC4439B371}" type="slidenum">
              <a:rPr lang="en-US"/>
              <a:pPr>
                <a:defRPr/>
              </a:pPr>
              <a:t>‹#›</a:t>
            </a:fld>
            <a:endParaRPr lang="en-US"/>
          </a:p>
        </p:txBody>
      </p:sp>
      <p:sp>
        <p:nvSpPr>
          <p:cNvPr id="10" name="Footer Placeholder 3"/>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8909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8909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8909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1"/>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FC159D0A-21F5-4843-8C4C-6A152ED382B7}" type="slidenum">
              <a:rPr lang="en-US"/>
              <a:pPr>
                <a:defRPr/>
              </a:pPr>
              <a:t>‹#›</a:t>
            </a:fld>
            <a:endParaRPr lang="en-US"/>
          </a:p>
        </p:txBody>
      </p:sp>
      <p:sp>
        <p:nvSpPr>
          <p:cNvPr id="10" name="Footer Placeholder 2"/>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137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0138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138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C9E3FC90-F342-4B98-B71C-79A08E65408F}"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34.xml"/></Relationships>
</file>

<file path=ppt/slides/_rels/slide10.xml.rels><?xml version="1.0" encoding="UTF-8" standalone="yes"?>
<Relationships xmlns="http://schemas.openxmlformats.org/package/2006/relationships"><Relationship Id="rId3" Type="http://schemas.openxmlformats.org/officeDocument/2006/relationships/hyperlink" Target="mailto:Jan.Mutchler@umb.edu" TargetMode="External"/><Relationship Id="rId2" Type="http://schemas.openxmlformats.org/officeDocument/2006/relationships/notesSlide" Target="../notesSlides/notesSlide8.xml"/><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446879"/>
            <a:ext cx="7772400" cy="1470025"/>
          </a:xfrm>
        </p:spPr>
        <p:txBody>
          <a:bodyPr/>
          <a:lstStyle/>
          <a:p>
            <a:r>
              <a:rPr lang="en-US" sz="3800" b="1" dirty="0">
                <a:solidFill>
                  <a:schemeClr val="bg1"/>
                </a:solidFill>
              </a:rPr>
              <a:t>Advancing an Age Friendly Randolph</a:t>
            </a:r>
          </a:p>
        </p:txBody>
      </p:sp>
      <p:sp>
        <p:nvSpPr>
          <p:cNvPr id="6" name="Subtitle 5"/>
          <p:cNvSpPr>
            <a:spLocks noGrp="1"/>
          </p:cNvSpPr>
          <p:nvPr>
            <p:ph type="subTitle" idx="1"/>
          </p:nvPr>
        </p:nvSpPr>
        <p:spPr>
          <a:xfrm>
            <a:off x="1066800" y="4038600"/>
            <a:ext cx="6858000" cy="2209800"/>
          </a:xfrm>
        </p:spPr>
        <p:txBody>
          <a:bodyPr>
            <a:normAutofit fontScale="92500" lnSpcReduction="20000"/>
          </a:bodyPr>
          <a:lstStyle/>
          <a:p>
            <a:r>
              <a:rPr lang="en-US" sz="2400" dirty="0"/>
              <a:t>Caitlin Coyle, PhD</a:t>
            </a:r>
          </a:p>
          <a:p>
            <a:r>
              <a:rPr lang="en-US" sz="2400" dirty="0"/>
              <a:t>Beth Rouleau, MA</a:t>
            </a:r>
          </a:p>
          <a:p>
            <a:r>
              <a:rPr lang="en-US" sz="2400" dirty="0"/>
              <a:t>Mary Krebs</a:t>
            </a:r>
            <a:r>
              <a:rPr lang="en-US" sz="2400"/>
              <a:t>, MS</a:t>
            </a:r>
            <a:endParaRPr lang="en-US" sz="2400" dirty="0"/>
          </a:p>
          <a:p>
            <a:r>
              <a:rPr lang="en-US" sz="2400" dirty="0"/>
              <a:t>Center for Social &amp; Demographic Research on Aging</a:t>
            </a:r>
          </a:p>
          <a:p>
            <a:r>
              <a:rPr lang="en-US" sz="2400" dirty="0"/>
              <a:t>Gerontology Institute</a:t>
            </a:r>
          </a:p>
          <a:p>
            <a:r>
              <a:rPr lang="en-US" sz="2400" dirty="0"/>
              <a:t>UMass Boston</a:t>
            </a:r>
          </a:p>
          <a:p>
            <a:endParaRPr lang="en-US" dirty="0"/>
          </a:p>
        </p:txBody>
      </p:sp>
      <p:pic>
        <p:nvPicPr>
          <p:cNvPr id="2" name="Picture 1">
            <a:extLst>
              <a:ext uri="{FF2B5EF4-FFF2-40B4-BE49-F238E27FC236}">
                <a16:creationId xmlns:a16="http://schemas.microsoft.com/office/drawing/2014/main" id="{BB6B5B0C-085D-944A-9F18-E381A4155C8C}"/>
              </a:ext>
            </a:extLst>
          </p:cNvPr>
          <p:cNvPicPr>
            <a:picLocks noChangeAspect="1"/>
          </p:cNvPicPr>
          <p:nvPr/>
        </p:nvPicPr>
        <p:blipFill>
          <a:blip r:embed="rId3"/>
          <a:stretch>
            <a:fillRect/>
          </a:stretch>
        </p:blipFill>
        <p:spPr>
          <a:xfrm>
            <a:off x="3530600" y="1916904"/>
            <a:ext cx="1930400" cy="1882931"/>
          </a:xfrm>
          <a:prstGeom prst="rect">
            <a:avLst/>
          </a:prstGeom>
        </p:spPr>
      </p:pic>
    </p:spTree>
    <p:extLst>
      <p:ext uri="{BB962C8B-B14F-4D97-AF65-F5344CB8AC3E}">
        <p14:creationId xmlns:p14="http://schemas.microsoft.com/office/powerpoint/2010/main" val="117474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4000" b="1" dirty="0">
                <a:solidFill>
                  <a:schemeClr val="bg1"/>
                </a:solidFill>
              </a:rPr>
              <a:t>Thank you!</a:t>
            </a:r>
          </a:p>
        </p:txBody>
      </p:sp>
      <p:sp>
        <p:nvSpPr>
          <p:cNvPr id="9" name="Subtitle 8"/>
          <p:cNvSpPr>
            <a:spLocks noGrp="1"/>
          </p:cNvSpPr>
          <p:nvPr>
            <p:ph type="subTitle" idx="1"/>
          </p:nvPr>
        </p:nvSpPr>
        <p:spPr/>
        <p:txBody>
          <a:bodyPr/>
          <a:lstStyle/>
          <a:p>
            <a:r>
              <a:rPr lang="en-US" sz="2400" dirty="0"/>
              <a:t>Caitlin Coyle, PhD</a:t>
            </a:r>
          </a:p>
          <a:p>
            <a:r>
              <a:rPr lang="en-US" sz="2400" dirty="0"/>
              <a:t>Gerontology at UMass Boston</a:t>
            </a:r>
          </a:p>
          <a:p>
            <a:r>
              <a:rPr lang="en-US" sz="2400" dirty="0" err="1"/>
              <a:t>caitlin.coyle@umb.edu</a:t>
            </a:r>
            <a:endParaRPr lang="en-US" sz="2400" dirty="0"/>
          </a:p>
          <a:p>
            <a:endParaRPr lang="en-US" sz="2400" dirty="0">
              <a:hlinkClick r:id="rId3"/>
            </a:endParaRPr>
          </a:p>
        </p:txBody>
      </p:sp>
      <p:sp>
        <p:nvSpPr>
          <p:cNvPr id="4" name="Slide Number Placeholder 3"/>
          <p:cNvSpPr>
            <a:spLocks noGrp="1"/>
          </p:cNvSpPr>
          <p:nvPr>
            <p:ph type="sldNum" sz="quarter" idx="4294967295"/>
          </p:nvPr>
        </p:nvSpPr>
        <p:spPr>
          <a:xfrm>
            <a:off x="0" y="6400800"/>
            <a:ext cx="1905000" cy="457200"/>
          </a:xfrm>
          <a:prstGeom prst="rect">
            <a:avLst/>
          </a:prstGeom>
        </p:spPr>
        <p:txBody>
          <a:bodyPr/>
          <a:lstStyle/>
          <a:p>
            <a:pPr>
              <a:defRPr/>
            </a:pPr>
            <a:fld id="{7614F85E-BB00-4FC1-BE8B-9FA3DA7B3B07}" type="slidenum">
              <a:rPr lang="en-US" smtClean="0"/>
              <a:pPr>
                <a:defRPr/>
              </a:pPr>
              <a:t>10</a:t>
            </a:fld>
            <a:endParaRPr lang="en-US"/>
          </a:p>
        </p:txBody>
      </p:sp>
    </p:spTree>
    <p:extLst>
      <p:ext uri="{BB962C8B-B14F-4D97-AF65-F5344CB8AC3E}">
        <p14:creationId xmlns:p14="http://schemas.microsoft.com/office/powerpoint/2010/main" val="19773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Collaborative Efforts in the Region</a:t>
            </a:r>
          </a:p>
        </p:txBody>
      </p:sp>
      <p:sp>
        <p:nvSpPr>
          <p:cNvPr id="3" name="Content Placeholder 2"/>
          <p:cNvSpPr>
            <a:spLocks noGrp="1"/>
          </p:cNvSpPr>
          <p:nvPr>
            <p:ph idx="1"/>
          </p:nvPr>
        </p:nvSpPr>
        <p:spPr/>
        <p:txBody>
          <a:bodyPr/>
          <a:lstStyle/>
          <a:p>
            <a:r>
              <a:rPr lang="en-US" dirty="0"/>
              <a:t>Blue Hill Regional Coordinating Council is leading the effort, in partnership with MAPC, </a:t>
            </a:r>
            <a:r>
              <a:rPr lang="en-US" dirty="0" err="1"/>
              <a:t>Umass</a:t>
            </a:r>
            <a:r>
              <a:rPr lang="en-US" dirty="0"/>
              <a:t> Boston, </a:t>
            </a:r>
            <a:r>
              <a:rPr lang="en-US" dirty="0" err="1"/>
              <a:t>WalkBoston</a:t>
            </a:r>
            <a:r>
              <a:rPr lang="en-US" dirty="0"/>
              <a:t> and municipal partners. Their work is supported by Tufts Health Plan Foundation, Beth Israel-Randolph and South Shore Hospital.</a:t>
            </a:r>
          </a:p>
          <a:p>
            <a:endParaRPr lang="en-US" dirty="0"/>
          </a:p>
        </p:txBody>
      </p:sp>
    </p:spTree>
    <p:extLst>
      <p:ext uri="{BB962C8B-B14F-4D97-AF65-F5344CB8AC3E}">
        <p14:creationId xmlns:p14="http://schemas.microsoft.com/office/powerpoint/2010/main" val="56038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5A8B"/>
            </a:solidFill>
          </a:ln>
        </p:spPr>
        <p:txBody>
          <a:bodyPr>
            <a:normAutofit fontScale="90000"/>
          </a:bodyPr>
          <a:lstStyle/>
          <a:p>
            <a:r>
              <a:rPr lang="en-US" sz="4000" dirty="0">
                <a:ea typeface="ＭＳ Ｐゴシック"/>
              </a:rPr>
              <a:t>An Age Friendly Community: existing momentum</a:t>
            </a:r>
            <a:endParaRPr lang="en-US" sz="4000" dirty="0"/>
          </a:p>
        </p:txBody>
      </p:sp>
      <p:sp>
        <p:nvSpPr>
          <p:cNvPr id="3" name="Content Placeholder 2"/>
          <p:cNvSpPr>
            <a:spLocks noGrp="1"/>
          </p:cNvSpPr>
          <p:nvPr>
            <p:ph idx="1"/>
          </p:nvPr>
        </p:nvSpPr>
        <p:spPr>
          <a:xfrm>
            <a:off x="-438562" y="1527093"/>
            <a:ext cx="3510412" cy="3730707"/>
          </a:xfrm>
        </p:spPr>
        <p:txBody>
          <a:bodyPr>
            <a:normAutofit/>
          </a:bodyPr>
          <a:lstStyle/>
          <a:p>
            <a:pPr marL="0" indent="0">
              <a:buClrTx/>
              <a:buNone/>
            </a:pPr>
            <a:r>
              <a:rPr lang="en-US" sz="3000" dirty="0"/>
              <a:t> </a:t>
            </a:r>
            <a:endParaRPr lang="en-US" sz="2800" i="1" dirty="0"/>
          </a:p>
          <a:p>
            <a:pPr marL="514350" lvl="1" indent="-514350">
              <a:spcBef>
                <a:spcPts val="0"/>
              </a:spcBef>
              <a:spcAft>
                <a:spcPts val="200"/>
              </a:spcAft>
              <a:buClrTx/>
              <a:buSzPct val="100000"/>
              <a:buFont typeface="Arial" panose="020B0604020202020204" pitchFamily="34" charset="0"/>
              <a:buChar char="•"/>
            </a:pPr>
            <a:endParaRPr lang="en-US" b="1" dirty="0"/>
          </a:p>
          <a:p>
            <a:pPr marL="91440" lvl="1" indent="-91440" algn="ctr">
              <a:spcBef>
                <a:spcPts val="1200"/>
              </a:spcBef>
              <a:spcAft>
                <a:spcPts val="200"/>
              </a:spcAft>
              <a:buClrTx/>
              <a:buSzPct val="100000"/>
              <a:buFont typeface="Calibri" panose="020F0502020204030204" pitchFamily="34" charset="0"/>
              <a:buChar char=" "/>
            </a:pPr>
            <a:endParaRPr lang="en-US" sz="2800" i="1" dirty="0"/>
          </a:p>
          <a:p>
            <a:pPr marL="91440" lvl="1" indent="-91440" algn="ctr">
              <a:spcBef>
                <a:spcPts val="1200"/>
              </a:spcBef>
              <a:spcAft>
                <a:spcPts val="200"/>
              </a:spcAft>
              <a:buClrTx/>
              <a:buSzPct val="100000"/>
              <a:buFont typeface="Calibri" panose="020F0502020204030204" pitchFamily="34" charset="0"/>
              <a:buChar char=" "/>
            </a:pPr>
            <a:endParaRPr lang="en-US" sz="2800" i="1" dirty="0">
              <a:solidFill>
                <a:schemeClr val="tx1"/>
              </a:solidFill>
            </a:endParaRPr>
          </a:p>
          <a:p>
            <a:endParaRPr lang="en-US" dirty="0"/>
          </a:p>
        </p:txBody>
      </p:sp>
      <p:grpSp>
        <p:nvGrpSpPr>
          <p:cNvPr id="6" name="Group 5"/>
          <p:cNvGrpSpPr/>
          <p:nvPr/>
        </p:nvGrpSpPr>
        <p:grpSpPr>
          <a:xfrm>
            <a:off x="211243" y="1417638"/>
            <a:ext cx="5721213" cy="5187903"/>
            <a:chOff x="2006745" y="809601"/>
            <a:chExt cx="5184653" cy="5238796"/>
          </a:xfrm>
        </p:grpSpPr>
        <p:grpSp>
          <p:nvGrpSpPr>
            <p:cNvPr id="7" name="Group 6"/>
            <p:cNvGrpSpPr/>
            <p:nvPr/>
          </p:nvGrpSpPr>
          <p:grpSpPr>
            <a:xfrm>
              <a:off x="3474948" y="863744"/>
              <a:ext cx="908550" cy="2190811"/>
              <a:chOff x="3474948" y="863744"/>
              <a:chExt cx="908550" cy="2190811"/>
            </a:xfrm>
          </p:grpSpPr>
          <p:sp>
            <p:nvSpPr>
              <p:cNvPr id="31" name="Oval 30"/>
              <p:cNvSpPr/>
              <p:nvPr/>
            </p:nvSpPr>
            <p:spPr>
              <a:xfrm rot="14700000" flipH="1">
                <a:off x="2833817" y="1504875"/>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2" name="TextBox 31"/>
              <p:cNvSpPr txBox="1"/>
              <p:nvPr/>
            </p:nvSpPr>
            <p:spPr>
              <a:xfrm rot="3916289">
                <a:off x="2970230" y="1702054"/>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Transportation</a:t>
                </a:r>
              </a:p>
            </p:txBody>
          </p:sp>
        </p:grpSp>
        <p:grpSp>
          <p:nvGrpSpPr>
            <p:cNvPr id="8" name="Group 7"/>
            <p:cNvGrpSpPr/>
            <p:nvPr/>
          </p:nvGrpSpPr>
          <p:grpSpPr>
            <a:xfrm>
              <a:off x="4715038" y="809601"/>
              <a:ext cx="908550" cy="2190811"/>
              <a:chOff x="4715038" y="809601"/>
              <a:chExt cx="908550" cy="2190811"/>
            </a:xfrm>
          </p:grpSpPr>
          <p:sp>
            <p:nvSpPr>
              <p:cNvPr id="29" name="Oval 28"/>
              <p:cNvSpPr/>
              <p:nvPr/>
            </p:nvSpPr>
            <p:spPr>
              <a:xfrm rot="17400000" flipH="1">
                <a:off x="4073907" y="145073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0" name="TextBox 29"/>
              <p:cNvSpPr txBox="1"/>
              <p:nvPr/>
            </p:nvSpPr>
            <p:spPr>
              <a:xfrm rot="17401892">
                <a:off x="4200328" y="1747035"/>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Housing</a:t>
                </a:r>
              </a:p>
            </p:txBody>
          </p:sp>
        </p:grpSp>
        <p:grpSp>
          <p:nvGrpSpPr>
            <p:cNvPr id="9" name="Group 8"/>
            <p:cNvGrpSpPr/>
            <p:nvPr/>
          </p:nvGrpSpPr>
          <p:grpSpPr>
            <a:xfrm>
              <a:off x="2013288" y="2458284"/>
              <a:ext cx="2190811" cy="908550"/>
              <a:chOff x="2048499" y="2372290"/>
              <a:chExt cx="2190811" cy="908550"/>
            </a:xfrm>
          </p:grpSpPr>
          <p:sp>
            <p:nvSpPr>
              <p:cNvPr id="27" name="Oval 26"/>
              <p:cNvSpPr/>
              <p:nvPr/>
            </p:nvSpPr>
            <p:spPr>
              <a:xfrm rot="12000000" flipH="1">
                <a:off x="2048499" y="2372290"/>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8" name="TextBox 27"/>
              <p:cNvSpPr txBox="1"/>
              <p:nvPr/>
            </p:nvSpPr>
            <p:spPr>
              <a:xfrm rot="1308890">
                <a:off x="2057246" y="2602248"/>
                <a:ext cx="1893775"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Outdoor space and buildings</a:t>
                </a:r>
              </a:p>
            </p:txBody>
          </p:sp>
        </p:grpSp>
        <p:grpSp>
          <p:nvGrpSpPr>
            <p:cNvPr id="10" name="Group 9"/>
            <p:cNvGrpSpPr/>
            <p:nvPr/>
          </p:nvGrpSpPr>
          <p:grpSpPr>
            <a:xfrm>
              <a:off x="2006745" y="2289322"/>
              <a:ext cx="5184653" cy="3759075"/>
              <a:chOff x="2006745" y="2289322"/>
              <a:chExt cx="5184653" cy="3759075"/>
            </a:xfrm>
          </p:grpSpPr>
          <p:grpSp>
            <p:nvGrpSpPr>
              <p:cNvPr id="11" name="Group 10"/>
              <p:cNvGrpSpPr/>
              <p:nvPr/>
            </p:nvGrpSpPr>
            <p:grpSpPr>
              <a:xfrm>
                <a:off x="4803128" y="3803443"/>
                <a:ext cx="908550" cy="2190811"/>
                <a:chOff x="4803128" y="3803443"/>
                <a:chExt cx="908550" cy="2190811"/>
              </a:xfrm>
            </p:grpSpPr>
            <p:sp>
              <p:nvSpPr>
                <p:cNvPr id="25" name="Oval 24"/>
                <p:cNvSpPr/>
                <p:nvPr/>
              </p:nvSpPr>
              <p:spPr>
                <a:xfrm rot="14700000" flipH="1">
                  <a:off x="4161997" y="4444574"/>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6" name="TextBox 25"/>
                <p:cNvSpPr txBox="1"/>
                <p:nvPr/>
              </p:nvSpPr>
              <p:spPr>
                <a:xfrm rot="3916289">
                  <a:off x="4330718" y="4673670"/>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Civic participation an</a:t>
                  </a:r>
                  <a:r>
                    <a:rPr kumimoji="0" lang="en-US" sz="1600" b="1" i="0" u="none" strike="noStrike" kern="0" cap="none" spc="0" normalizeH="0" baseline="0" noProof="0" dirty="0">
                      <a:ln>
                        <a:noFill/>
                      </a:ln>
                      <a:solidFill>
                        <a:srgbClr val="4A3207"/>
                      </a:solidFill>
                      <a:effectLst/>
                      <a:uLnTx/>
                      <a:uFillTx/>
                    </a:rPr>
                    <a:t>d</a:t>
                  </a:r>
                  <a:r>
                    <a:rPr kumimoji="0" lang="id-ID" sz="1600" b="1" i="0" u="none" strike="noStrike" kern="0" cap="none" spc="0" normalizeH="0" baseline="0" noProof="0" dirty="0">
                      <a:ln>
                        <a:noFill/>
                      </a:ln>
                      <a:solidFill>
                        <a:srgbClr val="4A3207"/>
                      </a:solidFill>
                      <a:effectLst/>
                      <a:uLnTx/>
                      <a:uFillTx/>
                    </a:rPr>
                    <a:t> employment</a:t>
                  </a:r>
                </a:p>
              </p:txBody>
            </p:sp>
          </p:grpSp>
          <p:grpSp>
            <p:nvGrpSpPr>
              <p:cNvPr id="12" name="Group 11"/>
              <p:cNvGrpSpPr/>
              <p:nvPr/>
            </p:nvGrpSpPr>
            <p:grpSpPr>
              <a:xfrm>
                <a:off x="4989069" y="2289322"/>
                <a:ext cx="2190811" cy="908550"/>
                <a:chOff x="4989069" y="2289322"/>
                <a:chExt cx="2190811" cy="908550"/>
              </a:xfrm>
            </p:grpSpPr>
            <p:sp>
              <p:nvSpPr>
                <p:cNvPr id="23" name="Oval 22"/>
                <p:cNvSpPr/>
                <p:nvPr/>
              </p:nvSpPr>
              <p:spPr>
                <a:xfrm rot="9300000" flipH="1">
                  <a:off x="4989069" y="228932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4" name="TextBox 23"/>
                <p:cNvSpPr txBox="1"/>
                <p:nvPr/>
              </p:nvSpPr>
              <p:spPr>
                <a:xfrm rot="20167534">
                  <a:off x="5188808" y="2509592"/>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Social participation</a:t>
                  </a:r>
                </a:p>
              </p:txBody>
            </p:sp>
          </p:grpSp>
          <p:grpSp>
            <p:nvGrpSpPr>
              <p:cNvPr id="13" name="Group 12"/>
              <p:cNvGrpSpPr/>
              <p:nvPr/>
            </p:nvGrpSpPr>
            <p:grpSpPr>
              <a:xfrm>
                <a:off x="3563038" y="3857586"/>
                <a:ext cx="908550" cy="2190811"/>
                <a:chOff x="3563038" y="3857586"/>
                <a:chExt cx="908550" cy="2190811"/>
              </a:xfrm>
            </p:grpSpPr>
            <p:sp>
              <p:nvSpPr>
                <p:cNvPr id="21" name="Oval 20"/>
                <p:cNvSpPr/>
                <p:nvPr/>
              </p:nvSpPr>
              <p:spPr>
                <a:xfrm rot="17400000" flipH="1">
                  <a:off x="2921907" y="449871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2" name="TextBox 21"/>
                <p:cNvSpPr txBox="1"/>
                <p:nvPr/>
              </p:nvSpPr>
              <p:spPr>
                <a:xfrm rot="17511420">
                  <a:off x="3089994" y="4717521"/>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Communication and information</a:t>
                  </a:r>
                </a:p>
              </p:txBody>
            </p:sp>
          </p:grpSp>
          <p:grpSp>
            <p:nvGrpSpPr>
              <p:cNvPr id="14" name="Group 13"/>
              <p:cNvGrpSpPr/>
              <p:nvPr/>
            </p:nvGrpSpPr>
            <p:grpSpPr>
              <a:xfrm>
                <a:off x="2006745" y="3660127"/>
                <a:ext cx="2190811" cy="908550"/>
                <a:chOff x="2006745" y="3660127"/>
                <a:chExt cx="2190811" cy="908550"/>
              </a:xfrm>
            </p:grpSpPr>
            <p:sp>
              <p:nvSpPr>
                <p:cNvPr id="19" name="Oval 18"/>
                <p:cNvSpPr/>
                <p:nvPr/>
              </p:nvSpPr>
              <p:spPr>
                <a:xfrm rot="9300000" flipH="1">
                  <a:off x="2006745" y="366012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0" name="TextBox 19"/>
                <p:cNvSpPr txBox="1"/>
                <p:nvPr/>
              </p:nvSpPr>
              <p:spPr>
                <a:xfrm rot="20167534">
                  <a:off x="2125088" y="383360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Community support and health services</a:t>
                  </a:r>
                </a:p>
              </p:txBody>
            </p:sp>
          </p:grpSp>
          <p:grpSp>
            <p:nvGrpSpPr>
              <p:cNvPr id="15" name="Group 14"/>
              <p:cNvGrpSpPr/>
              <p:nvPr/>
            </p:nvGrpSpPr>
            <p:grpSpPr>
              <a:xfrm>
                <a:off x="5000587" y="3529413"/>
                <a:ext cx="2190811" cy="908550"/>
                <a:chOff x="5000587" y="3529413"/>
                <a:chExt cx="2190811" cy="908550"/>
              </a:xfrm>
            </p:grpSpPr>
            <p:sp>
              <p:nvSpPr>
                <p:cNvPr id="17" name="Oval 16"/>
                <p:cNvSpPr/>
                <p:nvPr/>
              </p:nvSpPr>
              <p:spPr>
                <a:xfrm rot="12000000" flipH="1">
                  <a:off x="5000587" y="3529413"/>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18" name="TextBox 17"/>
                <p:cNvSpPr txBox="1"/>
                <p:nvPr/>
              </p:nvSpPr>
              <p:spPr>
                <a:xfrm rot="1187885">
                  <a:off x="5175647" y="371801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Respect and social inclusion</a:t>
                  </a:r>
                </a:p>
              </p:txBody>
            </p:sp>
          </p:grpSp>
          <p:sp>
            <p:nvSpPr>
              <p:cNvPr id="16" name="Oval 15"/>
              <p:cNvSpPr/>
              <p:nvPr/>
            </p:nvSpPr>
            <p:spPr>
              <a:xfrm>
                <a:off x="3852716" y="2667091"/>
                <a:ext cx="1523817" cy="1523817"/>
              </a:xfrm>
              <a:prstGeom prst="ellipse">
                <a:avLst/>
              </a:prstGeom>
              <a:solidFill>
                <a:srgbClr val="B78B41"/>
              </a:solidFill>
              <a:ln w="25400" cap="flat" cmpd="sng" algn="ctr">
                <a:noFill/>
                <a:prstDash val="solid"/>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700" b="1" kern="0" dirty="0">
                    <a:solidFill>
                      <a:prstClr val="white"/>
                    </a:solidFill>
                  </a:rPr>
                  <a:t>Age Friendly Randolph</a:t>
                </a:r>
                <a:endParaRPr kumimoji="0" lang="id-ID" sz="1700" b="1" i="0" u="none" strike="noStrike" kern="0" cap="none" spc="0" normalizeH="0" baseline="0" noProof="0" dirty="0">
                  <a:ln>
                    <a:noFill/>
                  </a:ln>
                  <a:solidFill>
                    <a:prstClr val="white"/>
                  </a:solidFill>
                  <a:effectLst/>
                  <a:uLnTx/>
                  <a:uFillTx/>
                </a:endParaRPr>
              </a:p>
            </p:txBody>
          </p:sp>
        </p:grpSp>
      </p:grpSp>
      <p:sp>
        <p:nvSpPr>
          <p:cNvPr id="33" name="TextBox 32"/>
          <p:cNvSpPr txBox="1"/>
          <p:nvPr/>
        </p:nvSpPr>
        <p:spPr>
          <a:xfrm>
            <a:off x="6000262" y="1568650"/>
            <a:ext cx="2381737" cy="5078313"/>
          </a:xfrm>
          <a:prstGeom prst="rect">
            <a:avLst/>
          </a:prstGeom>
          <a:solidFill>
            <a:schemeClr val="bg1"/>
          </a:solidFill>
        </p:spPr>
        <p:txBody>
          <a:bodyPr wrap="square" rtlCol="0" anchor="t">
            <a:spAutoFit/>
          </a:bodyPr>
          <a:lstStyle/>
          <a:p>
            <a:r>
              <a:rPr lang="en-US" dirty="0"/>
              <a:t>MA is an Age Friendly State</a:t>
            </a:r>
          </a:p>
          <a:p>
            <a:endParaRPr lang="en-US" dirty="0"/>
          </a:p>
          <a:p>
            <a:r>
              <a:rPr lang="en-US" dirty="0"/>
              <a:t>Opened an Intergenerational Community Center</a:t>
            </a:r>
          </a:p>
          <a:p>
            <a:endParaRPr lang="en-US" dirty="0"/>
          </a:p>
          <a:p>
            <a:r>
              <a:rPr lang="en-US" dirty="0"/>
              <a:t>Master Plan focus area on “Embracing All Ages”</a:t>
            </a:r>
          </a:p>
          <a:p>
            <a:endParaRPr lang="en-US" dirty="0"/>
          </a:p>
          <a:p>
            <a:r>
              <a:rPr lang="en-US" dirty="0"/>
              <a:t>Accessory Dwelling Units have been approved</a:t>
            </a:r>
            <a:endParaRPr lang="en-US" dirty="0">
              <a:cs typeface="Calibri"/>
            </a:endParaRPr>
          </a:p>
          <a:p>
            <a:endParaRPr lang="en-US" dirty="0"/>
          </a:p>
          <a:p>
            <a:r>
              <a:rPr lang="en-US" dirty="0"/>
              <a:t>Senior Property Tax </a:t>
            </a:r>
            <a:r>
              <a:rPr lang="en-US"/>
              <a:t>Work-Off program is available</a:t>
            </a:r>
            <a:endParaRPr lang="en-US">
              <a:cs typeface="Calibri"/>
            </a:endParaRPr>
          </a:p>
        </p:txBody>
      </p:sp>
    </p:spTree>
    <p:extLst>
      <p:ext uri="{BB962C8B-B14F-4D97-AF65-F5344CB8AC3E}">
        <p14:creationId xmlns:p14="http://schemas.microsoft.com/office/powerpoint/2010/main" val="87869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9112"/>
            <a:ext cx="8534400" cy="1143000"/>
          </a:xfrm>
        </p:spPr>
        <p:txBody>
          <a:bodyPr/>
          <a:lstStyle/>
          <a:p>
            <a:r>
              <a:rPr lang="en-US" dirty="0"/>
              <a:t>Randolph</a:t>
            </a:r>
            <a:r>
              <a:rPr lang="en-US" sz="2800" dirty="0"/>
              <a:t>’s 60+ population and projections to 2030</a:t>
            </a:r>
          </a:p>
        </p:txBody>
      </p:sp>
      <p:sp>
        <p:nvSpPr>
          <p:cNvPr id="4" name="Rectangle 3"/>
          <p:cNvSpPr/>
          <p:nvPr/>
        </p:nvSpPr>
        <p:spPr>
          <a:xfrm>
            <a:off x="685800" y="5246688"/>
            <a:ext cx="5267326" cy="1072986"/>
          </a:xfrm>
          <a:prstGeom prst="rect">
            <a:avLst/>
          </a:prstGeom>
        </p:spPr>
        <p:txBody>
          <a:bodyPr wrap="square">
            <a:spAutoFit/>
          </a:bodyPr>
          <a:lstStyle/>
          <a:p>
            <a:pPr>
              <a:lnSpc>
                <a:spcPct val="107000"/>
              </a:lnSpc>
            </a:pPr>
            <a:r>
              <a:rPr lang="en-US" sz="1000" i="1" dirty="0">
                <a:latin typeface="Calibri" panose="020F0502020204030204" pitchFamily="34" charset="0"/>
                <a:ea typeface="Times New Roman" panose="02020603050405020304" pitchFamily="18" charset="0"/>
                <a:cs typeface="Calibri" panose="020F0502020204030204" pitchFamily="34" charset="0"/>
              </a:rPr>
              <a:t>Source: Population figures for 2010 are from the U.S. Census.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i="1" dirty="0">
                <a:latin typeface="Calibri" panose="020F0502020204030204" pitchFamily="34" charset="0"/>
                <a:ea typeface="Times New Roman" panose="02020603050405020304" pitchFamily="18" charset="0"/>
                <a:cs typeface="Calibri" panose="020F0502020204030204" pitchFamily="34" charset="0"/>
              </a:rPr>
              <a:t>* The four sets of projections for 2020 and 2030 are from two different sources: 1. Donahue Alternative and Vintage projections are estimated by the Donahue Institute, University of Massachusetts http://pep.donahue-institute.org/ 2. MAPC Status Quo (SQ) and Stronger Region (SR) Scenarios projections are prepared by the Metropolitan Area Planning Council https://www.mapc.org/learn/projections/</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hart 5"/>
          <p:cNvGraphicFramePr/>
          <p:nvPr/>
        </p:nvGraphicFramePr>
        <p:xfrm>
          <a:off x="706582" y="1355334"/>
          <a:ext cx="6227618" cy="3891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132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3800"/>
            <a:ext cx="7507287" cy="1362075"/>
          </a:xfrm>
        </p:spPr>
        <p:txBody>
          <a:bodyPr/>
          <a:lstStyle/>
          <a:p>
            <a:pPr>
              <a:defRPr/>
            </a:pPr>
            <a:r>
              <a:rPr lang="en-US" dirty="0">
                <a:latin typeface="Arial" panose="020B0604020202020204" pitchFamily="34" charset="0"/>
                <a:cs typeface="Arial" panose="020B0604020202020204" pitchFamily="34" charset="0"/>
              </a:rPr>
              <a:t>What we heard…</a:t>
            </a:r>
          </a:p>
        </p:txBody>
      </p:sp>
    </p:spTree>
    <p:extLst>
      <p:ext uri="{BB962C8B-B14F-4D97-AF65-F5344CB8AC3E}">
        <p14:creationId xmlns:p14="http://schemas.microsoft.com/office/powerpoint/2010/main" val="77670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Conversations</a:t>
            </a:r>
          </a:p>
        </p:txBody>
      </p:sp>
      <p:sp>
        <p:nvSpPr>
          <p:cNvPr id="4" name="Content Placeholder 3"/>
          <p:cNvSpPr>
            <a:spLocks noGrp="1"/>
          </p:cNvSpPr>
          <p:nvPr>
            <p:ph idx="1"/>
          </p:nvPr>
        </p:nvSpPr>
        <p:spPr/>
        <p:txBody>
          <a:bodyPr/>
          <a:lstStyle/>
          <a:p>
            <a:r>
              <a:rPr lang="en-US" dirty="0"/>
              <a:t>We facilitated community conversations in each of the 7 communities in the “metro Quincy area”</a:t>
            </a:r>
          </a:p>
          <a:p>
            <a:pPr lvl="2"/>
            <a:r>
              <a:rPr lang="en-US" dirty="0"/>
              <a:t>Randolph</a:t>
            </a:r>
          </a:p>
          <a:p>
            <a:pPr lvl="2"/>
            <a:r>
              <a:rPr lang="en-US" dirty="0"/>
              <a:t>Weymouth</a:t>
            </a:r>
          </a:p>
          <a:p>
            <a:pPr lvl="2"/>
            <a:r>
              <a:rPr lang="en-US" dirty="0"/>
              <a:t>Quincy</a:t>
            </a:r>
          </a:p>
          <a:p>
            <a:pPr lvl="2"/>
            <a:r>
              <a:rPr lang="en-US" dirty="0"/>
              <a:t>Braintree</a:t>
            </a:r>
          </a:p>
          <a:p>
            <a:pPr lvl="2"/>
            <a:r>
              <a:rPr lang="en-US" dirty="0"/>
              <a:t>Milton	</a:t>
            </a:r>
          </a:p>
          <a:p>
            <a:pPr lvl="2"/>
            <a:r>
              <a:rPr lang="en-US" dirty="0"/>
              <a:t>Hull</a:t>
            </a:r>
          </a:p>
          <a:p>
            <a:pPr lvl="2"/>
            <a:r>
              <a:rPr lang="en-US"/>
              <a:t>Hingham</a:t>
            </a:r>
          </a:p>
          <a:p>
            <a:endParaRPr lang="en-US" dirty="0"/>
          </a:p>
          <a:p>
            <a:r>
              <a:rPr lang="en-US" dirty="0"/>
              <a:t>We facilitated 1 community conversations in Randolph</a:t>
            </a:r>
          </a:p>
          <a:p>
            <a:pPr lvl="1"/>
            <a:r>
              <a:rPr lang="en-US" dirty="0"/>
              <a:t>~ 17 attendees in total</a:t>
            </a:r>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pPr>
              <a:defRPr/>
            </a:pPr>
            <a:fld id="{E8362075-1955-40A9-9741-A2C5F4D04221}" type="slidenum">
              <a:rPr lang="en-US" smtClean="0"/>
              <a:pPr>
                <a:defRPr/>
              </a:pPr>
              <a:t>6</a:t>
            </a:fld>
            <a:endParaRPr lang="en-US"/>
          </a:p>
        </p:txBody>
      </p:sp>
    </p:spTree>
    <p:extLst>
      <p:ext uri="{BB962C8B-B14F-4D97-AF65-F5344CB8AC3E}">
        <p14:creationId xmlns:p14="http://schemas.microsoft.com/office/powerpoint/2010/main" val="174827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9232" y="228600"/>
            <a:ext cx="8229600" cy="3200400"/>
          </a:xfrm>
        </p:spPr>
        <p:txBody>
          <a:bodyPr>
            <a:normAutofit/>
          </a:bodyPr>
          <a:lstStyle/>
          <a:p>
            <a:br>
              <a:rPr lang="en-US" sz="4400" i="1" dirty="0"/>
            </a:br>
            <a:endParaRPr lang="en-US" sz="4400" i="1"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pPr>
              <a:defRPr/>
            </a:pPr>
            <a:fld id="{E8362075-1955-40A9-9741-A2C5F4D04221}" type="slidenum">
              <a:rPr lang="en-US" smtClean="0"/>
              <a:pPr>
                <a:defRPr/>
              </a:pPr>
              <a:t>7</a:t>
            </a:fld>
            <a:endParaRPr lang="en-US"/>
          </a:p>
        </p:txBody>
      </p:sp>
      <p:graphicFrame>
        <p:nvGraphicFramePr>
          <p:cNvPr id="10" name="Content Placeholder 9">
            <a:extLst>
              <a:ext uri="{FF2B5EF4-FFF2-40B4-BE49-F238E27FC236}">
                <a16:creationId xmlns:a16="http://schemas.microsoft.com/office/drawing/2014/main" id="{9A42D254-CD6E-4541-9E12-39E6B649020D}"/>
              </a:ext>
            </a:extLst>
          </p:cNvPr>
          <p:cNvGraphicFramePr>
            <a:graphicFrameLocks noGrp="1"/>
          </p:cNvGraphicFramePr>
          <p:nvPr>
            <p:ph idx="1"/>
            <p:extLst>
              <p:ext uri="{D42A27DB-BD31-4B8C-83A1-F6EECF244321}">
                <p14:modId xmlns:p14="http://schemas.microsoft.com/office/powerpoint/2010/main" val="2569906116"/>
              </p:ext>
            </p:extLst>
          </p:nvPr>
        </p:nvGraphicFramePr>
        <p:xfrm>
          <a:off x="295836" y="443853"/>
          <a:ext cx="8198513" cy="5303520"/>
        </p:xfrm>
        <a:graphic>
          <a:graphicData uri="http://schemas.openxmlformats.org/drawingml/2006/table">
            <a:tbl>
              <a:tblPr firstRow="1" bandRow="1">
                <a:tableStyleId>{5C22544A-7EE6-4342-B048-85BDC9FD1C3A}</a:tableStyleId>
              </a:tblPr>
              <a:tblGrid>
                <a:gridCol w="2330823">
                  <a:extLst>
                    <a:ext uri="{9D8B030D-6E8A-4147-A177-3AD203B41FA5}">
                      <a16:colId xmlns:a16="http://schemas.microsoft.com/office/drawing/2014/main" val="1278615521"/>
                    </a:ext>
                  </a:extLst>
                </a:gridCol>
                <a:gridCol w="5867690">
                  <a:extLst>
                    <a:ext uri="{9D8B030D-6E8A-4147-A177-3AD203B41FA5}">
                      <a16:colId xmlns:a16="http://schemas.microsoft.com/office/drawing/2014/main" val="4168172016"/>
                    </a:ext>
                  </a:extLst>
                </a:gridCol>
              </a:tblGrid>
              <a:tr h="361950">
                <a:tc gridSpan="2">
                  <a:txBody>
                    <a:bodyPr/>
                    <a:lstStyle/>
                    <a:p>
                      <a:pPr algn="ctr" fontAlgn="base"/>
                      <a:r>
                        <a:rPr lang="en-US" sz="1800">
                          <a:effectLst/>
                        </a:rPr>
                        <a:t> Description of Accessibility Needs in Randolph​</a:t>
                      </a:r>
                      <a:endParaRPr lang="en-US" b="1">
                        <a:solidFill>
                          <a:srgbClr val="FFFFFF"/>
                        </a:solidFill>
                        <a:effectLst/>
                      </a:endParaRPr>
                    </a:p>
                  </a:txBody>
                  <a:tcPr/>
                </a:tc>
                <a:tc hMerge="1">
                  <a:txBody>
                    <a:bodyPr/>
                    <a:lstStyle/>
                    <a:p>
                      <a:endParaRPr lang="en-US"/>
                    </a:p>
                  </a:txBody>
                  <a:tcPr/>
                </a:tc>
                <a:extLst>
                  <a:ext uri="{0D108BD9-81ED-4DB2-BD59-A6C34878D82A}">
                    <a16:rowId xmlns:a16="http://schemas.microsoft.com/office/drawing/2014/main" val="2132567786"/>
                  </a:ext>
                </a:extLst>
              </a:tr>
              <a:tr h="457200">
                <a:tc>
                  <a:txBody>
                    <a:bodyPr/>
                    <a:lstStyle/>
                    <a:p>
                      <a:pPr algn="ctr" fontAlgn="base"/>
                      <a:r>
                        <a:rPr lang="en-US" sz="1800">
                          <a:effectLst/>
                        </a:rPr>
                        <a:t>Barriers to Accessing Transportation​</a:t>
                      </a:r>
                      <a:endParaRPr lang="en-US">
                        <a:effectLst/>
                      </a:endParaRPr>
                    </a:p>
                    <a:p>
                      <a:pPr algn="ctr" fontAlgn="base"/>
                      <a:r>
                        <a:rPr lang="en-US" sz="1800">
                          <a:effectLst/>
                        </a:rPr>
                        <a:t>​</a:t>
                      </a:r>
                      <a:endParaRPr lang="en-US">
                        <a:effectLst/>
                      </a:endParaRPr>
                    </a:p>
                  </a:txBody>
                  <a:tcPr/>
                </a:tc>
                <a:tc>
                  <a:txBody>
                    <a:bodyPr/>
                    <a:lstStyle/>
                    <a:p>
                      <a:pPr marL="342900" lvl="0" indent="-342900" fontAlgn="base">
                        <a:buFont typeface="Arial" panose="020B0604020202020204" pitchFamily="34" charset="0"/>
                        <a:buChar char="•"/>
                      </a:pPr>
                      <a:r>
                        <a:rPr lang="en-US" sz="1800">
                          <a:effectLst/>
                        </a:rPr>
                        <a:t>N. Randolph is disconnected from public transportation​</a:t>
                      </a:r>
                      <a:endParaRPr lang="en-US" sz="1440">
                        <a:effectLst/>
                      </a:endParaRPr>
                    </a:p>
                    <a:p>
                      <a:pPr marL="342900" lvl="0" indent="-342900" fontAlgn="base">
                        <a:buFont typeface="Arial" panose="020B0604020202020204" pitchFamily="34" charset="0"/>
                        <a:buChar char="•"/>
                      </a:pPr>
                      <a:r>
                        <a:rPr lang="en-US" sz="1800">
                          <a:effectLst/>
                        </a:rPr>
                        <a:t>Medical transportation to surrounding communities and Boston is limitedand inaccessible for people with mobility limitations  (e.g., have to get to the stops).​</a:t>
                      </a:r>
                      <a:endParaRPr lang="en-US" sz="1440">
                        <a:effectLst/>
                      </a:endParaRPr>
                    </a:p>
                    <a:p>
                      <a:pPr marL="342900" lvl="0" indent="-342900" fontAlgn="base">
                        <a:buFont typeface="Arial" panose="020B0604020202020204" pitchFamily="34" charset="0"/>
                        <a:buChar char="•"/>
                      </a:pPr>
                      <a:r>
                        <a:rPr lang="en-US" sz="1800">
                          <a:effectLst/>
                        </a:rPr>
                        <a:t>BAT service will only drop off in Randolph, not pick-up, and travel time is very long​</a:t>
                      </a:r>
                      <a:endParaRPr lang="en-US" sz="1440">
                        <a:effectLst/>
                        <a:latin typeface="Arial" panose="020B0604020202020204" pitchFamily="34" charset="0"/>
                      </a:endParaRPr>
                    </a:p>
                  </a:txBody>
                  <a:tcPr/>
                </a:tc>
                <a:extLst>
                  <a:ext uri="{0D108BD9-81ED-4DB2-BD59-A6C34878D82A}">
                    <a16:rowId xmlns:a16="http://schemas.microsoft.com/office/drawing/2014/main" val="2029432737"/>
                  </a:ext>
                </a:extLst>
              </a:tr>
              <a:tr h="457200">
                <a:tc>
                  <a:txBody>
                    <a:bodyPr/>
                    <a:lstStyle/>
                    <a:p>
                      <a:pPr algn="ctr" fontAlgn="base"/>
                      <a:r>
                        <a:rPr lang="en-US" sz="1800">
                          <a:effectLst/>
                        </a:rPr>
                        <a:t>Pedestrian Safety &amp; Traffic​</a:t>
                      </a:r>
                      <a:endParaRPr lang="en-US">
                        <a:effectLst/>
                      </a:endParaRPr>
                    </a:p>
                    <a:p>
                      <a:pPr algn="ctr" fontAlgn="base"/>
                      <a:r>
                        <a:rPr lang="en-US" sz="1800">
                          <a:effectLst/>
                        </a:rPr>
                        <a:t>​</a:t>
                      </a:r>
                      <a:endParaRPr lang="en-US">
                        <a:effectLst/>
                      </a:endParaRPr>
                    </a:p>
                  </a:txBody>
                  <a:tcPr/>
                </a:tc>
                <a:tc>
                  <a:txBody>
                    <a:bodyPr/>
                    <a:lstStyle/>
                    <a:p>
                      <a:pPr marL="342900" lvl="0" indent="-342900" fontAlgn="base">
                        <a:buFont typeface="Arial" panose="020B0604020202020204" pitchFamily="34" charset="0"/>
                        <a:buChar char="•"/>
                      </a:pPr>
                      <a:r>
                        <a:rPr lang="en-US" sz="1800">
                          <a:effectLst/>
                        </a:rPr>
                        <a:t>Sidewalk repair/maintenance is needed​</a:t>
                      </a:r>
                      <a:endParaRPr lang="en-US" sz="1440">
                        <a:effectLst/>
                      </a:endParaRPr>
                    </a:p>
                    <a:p>
                      <a:pPr marL="342900" lvl="0" indent="-342900" fontAlgn="base">
                        <a:buFont typeface="Arial" panose="020B0604020202020204" pitchFamily="34" charset="0"/>
                        <a:buChar char="•"/>
                      </a:pPr>
                      <a:r>
                        <a:rPr lang="en-US" sz="1800">
                          <a:effectLst/>
                        </a:rPr>
                        <a:t>Reducing speed of cars would improve pedestrian safety​</a:t>
                      </a:r>
                      <a:endParaRPr lang="en-US" sz="1440">
                        <a:effectLst/>
                      </a:endParaRPr>
                    </a:p>
                    <a:p>
                      <a:pPr marL="342900" lvl="0" indent="-342900" fontAlgn="base">
                        <a:buFont typeface="Arial" panose="020B0604020202020204" pitchFamily="34" charset="0"/>
                        <a:buChar char="•"/>
                      </a:pPr>
                      <a:r>
                        <a:rPr lang="en-US" sz="1800">
                          <a:effectLst/>
                        </a:rPr>
                        <a:t>Playgrounds/parks need modifications to increase accessibility for persons with disabilities (includes some public buildings)​</a:t>
                      </a:r>
                      <a:endParaRPr lang="en-US" sz="1440">
                        <a:effectLst/>
                      </a:endParaRPr>
                    </a:p>
                    <a:p>
                      <a:pPr marL="342900" lvl="0" indent="-342900" fontAlgn="base">
                        <a:buFont typeface="Arial" panose="020B0604020202020204" pitchFamily="34" charset="0"/>
                        <a:buChar char="•"/>
                      </a:pPr>
                      <a:r>
                        <a:rPr lang="en-US" sz="1800">
                          <a:effectLst/>
                        </a:rPr>
                        <a:t>Overall need for more walking paths to get around town—including tobusiness districts​</a:t>
                      </a:r>
                      <a:endParaRPr lang="en-US" sz="1440">
                        <a:effectLst/>
                        <a:latin typeface="Arial" panose="020B0604020202020204" pitchFamily="34" charset="0"/>
                      </a:endParaRPr>
                    </a:p>
                  </a:txBody>
                  <a:tcPr/>
                </a:tc>
                <a:extLst>
                  <a:ext uri="{0D108BD9-81ED-4DB2-BD59-A6C34878D82A}">
                    <a16:rowId xmlns:a16="http://schemas.microsoft.com/office/drawing/2014/main" val="3518355464"/>
                  </a:ext>
                </a:extLst>
              </a:tr>
              <a:tr h="1028700">
                <a:tc>
                  <a:txBody>
                    <a:bodyPr/>
                    <a:lstStyle/>
                    <a:p>
                      <a:pPr algn="ctr" fontAlgn="base"/>
                      <a:r>
                        <a:rPr lang="en-US" sz="1800">
                          <a:effectLst/>
                        </a:rPr>
                        <a:t>Uneven Communication Among Stakeholders​</a:t>
                      </a:r>
                      <a:endParaRPr lang="en-US">
                        <a:effectLst/>
                      </a:endParaRPr>
                    </a:p>
                    <a:p>
                      <a:pPr algn="ctr" fontAlgn="base"/>
                      <a:r>
                        <a:rPr lang="en-US" sz="1800">
                          <a:effectLst/>
                        </a:rPr>
                        <a:t>​</a:t>
                      </a:r>
                      <a:endParaRPr lang="en-US">
                        <a:effectLst/>
                      </a:endParaRPr>
                    </a:p>
                  </a:txBody>
                  <a:tcPr/>
                </a:tc>
                <a:tc>
                  <a:txBody>
                    <a:bodyPr/>
                    <a:lstStyle/>
                    <a:p>
                      <a:pPr marL="342900" lvl="0" indent="-342900" fontAlgn="base">
                        <a:buFont typeface="Arial" panose="020B0604020202020204" pitchFamily="34" charset="0"/>
                        <a:buChar char="•"/>
                      </a:pPr>
                      <a:r>
                        <a:rPr lang="en-US" sz="1800">
                          <a:effectLst/>
                        </a:rPr>
                        <a:t>Language barriers to access existing communication channels createinequities (e.g., access at Town meeting)​</a:t>
                      </a:r>
                      <a:endParaRPr lang="en-US" sz="1440">
                        <a:effectLst/>
                      </a:endParaRPr>
                    </a:p>
                    <a:p>
                      <a:pPr marL="342900" lvl="0" indent="-342900" fontAlgn="base">
                        <a:buFont typeface="Arial" panose="020B0604020202020204" pitchFamily="34" charset="0"/>
                        <a:buChar char="•"/>
                      </a:pPr>
                      <a:r>
                        <a:rPr lang="en-US" sz="1800">
                          <a:effectLst/>
                        </a:rPr>
                        <a:t>No taskforce on equity in Town—no responsible party for improving equity in Randolph​</a:t>
                      </a:r>
                      <a:endParaRPr lang="en-US" sz="1440">
                        <a:effectLst/>
                        <a:latin typeface="Arial" panose="020B0604020202020204" pitchFamily="34" charset="0"/>
                      </a:endParaRPr>
                    </a:p>
                  </a:txBody>
                  <a:tcPr/>
                </a:tc>
                <a:extLst>
                  <a:ext uri="{0D108BD9-81ED-4DB2-BD59-A6C34878D82A}">
                    <a16:rowId xmlns:a16="http://schemas.microsoft.com/office/drawing/2014/main" val="3656347961"/>
                  </a:ext>
                </a:extLst>
              </a:tr>
            </a:tbl>
          </a:graphicData>
        </a:graphic>
      </p:graphicFrame>
    </p:spTree>
    <p:extLst>
      <p:ext uri="{BB962C8B-B14F-4D97-AF65-F5344CB8AC3E}">
        <p14:creationId xmlns:p14="http://schemas.microsoft.com/office/powerpoint/2010/main" val="210166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92"/>
            <a:ext cx="8229600" cy="1143000"/>
          </a:xfrm>
        </p:spPr>
        <p:txBody>
          <a:bodyPr/>
          <a:lstStyle/>
          <a:p>
            <a:r>
              <a:rPr lang="en-US" dirty="0"/>
              <a:t>Suggested Action Steps to Address Needs:</a:t>
            </a:r>
          </a:p>
        </p:txBody>
      </p:sp>
      <p:sp>
        <p:nvSpPr>
          <p:cNvPr id="4" name="Content Placeholder 3"/>
          <p:cNvSpPr txBox="1">
            <a:spLocks noGrp="1"/>
          </p:cNvSpPr>
          <p:nvPr>
            <p:ph idx="1"/>
          </p:nvPr>
        </p:nvSpPr>
        <p:spPr>
          <a:xfrm>
            <a:off x="457200" y="1111624"/>
            <a:ext cx="7848600" cy="5558445"/>
          </a:xfrm>
          <a:prstGeom prst="rect">
            <a:avLst/>
          </a:prstGeom>
          <a:noFill/>
        </p:spPr>
        <p:txBody>
          <a:bodyPr wrap="square" rtlCol="0">
            <a:spAutoFit/>
          </a:bodyPr>
          <a:lstStyle/>
          <a:p>
            <a:pPr marL="285750" indent="-285750">
              <a:spcBef>
                <a:spcPts val="0"/>
              </a:spcBef>
              <a:spcAft>
                <a:spcPts val="0"/>
              </a:spcAft>
              <a:buFont typeface="Wingdings,Sans-Serif" panose="020B0604020202020204" pitchFamily="34" charset="0"/>
              <a:buChar char="v"/>
            </a:pPr>
            <a:r>
              <a:rPr lang="en-US" sz="1600">
                <a:ea typeface="Arial Unicode MS"/>
                <a:cs typeface="Arial Unicode MS"/>
              </a:rPr>
              <a:t>Explore the provision of added nonmedical transportation for seniors/persons with disabilities</a:t>
            </a:r>
            <a:endParaRPr lang="en-US" sz="1600" dirty="0">
              <a:ea typeface="Arial Unicode MS"/>
              <a:cs typeface="Arial Unicode MS"/>
            </a:endParaRPr>
          </a:p>
          <a:p>
            <a:pPr marL="285750" indent="-285750">
              <a:spcBef>
                <a:spcPts val="0"/>
              </a:spcBef>
              <a:spcAft>
                <a:spcPts val="0"/>
              </a:spcAft>
              <a:buFont typeface="Wingdings,Sans-Serif" panose="020B0604020202020204" pitchFamily="34" charset="0"/>
              <a:buChar char="v"/>
            </a:pPr>
            <a:endParaRPr lang="en-US" sz="1600" dirty="0">
              <a:ea typeface="Arial Unicode MS"/>
              <a:cs typeface="Arial Unicode MS"/>
            </a:endParaRPr>
          </a:p>
          <a:p>
            <a:pPr marL="285750" indent="-285750">
              <a:spcBef>
                <a:spcPts val="0"/>
              </a:spcBef>
              <a:spcAft>
                <a:spcPts val="0"/>
              </a:spcAft>
              <a:buFont typeface="Wingdings,Sans-Serif" panose="020B0604020202020204" pitchFamily="34" charset="0"/>
              <a:buChar char="v"/>
            </a:pPr>
            <a:r>
              <a:rPr lang="en-US" sz="1600">
                <a:ea typeface="Arial Unicode MS"/>
                <a:cs typeface="Arial Unicode MS"/>
              </a:rPr>
              <a:t>Form a taskforce to address issues of equity in Randolph, prioritize ensruing communication channels are accessible to all residents</a:t>
            </a:r>
            <a:endParaRPr lang="en-US" sz="1600" dirty="0">
              <a:ea typeface="Arial Unicode MS"/>
              <a:cs typeface="Arial Unicode MS"/>
            </a:endParaRPr>
          </a:p>
          <a:p>
            <a:pPr marL="285750" indent="-285750">
              <a:spcBef>
                <a:spcPts val="0"/>
              </a:spcBef>
              <a:spcAft>
                <a:spcPts val="0"/>
              </a:spcAft>
              <a:buFont typeface="Wingdings,Sans-Serif" panose="020B0604020202020204" pitchFamily="34" charset="0"/>
              <a:buChar char="v"/>
            </a:pPr>
            <a:endParaRPr lang="en-US" sz="1600" dirty="0">
              <a:ea typeface="Arial Unicode MS"/>
              <a:cs typeface="Arial Unicode MS"/>
            </a:endParaRPr>
          </a:p>
          <a:p>
            <a:pPr marL="285750" indent="-285750">
              <a:spcBef>
                <a:spcPts val="0"/>
              </a:spcBef>
              <a:spcAft>
                <a:spcPts val="0"/>
              </a:spcAft>
              <a:buFont typeface="Wingdings,Sans-Serif" panose="020B0604020202020204" pitchFamily="34" charset="0"/>
              <a:buChar char="v"/>
            </a:pPr>
            <a:r>
              <a:rPr lang="en-US" sz="1600">
                <a:ea typeface="Arial Unicode MS"/>
                <a:cs typeface="Arial Unicode MS"/>
              </a:rPr>
              <a:t>Facilitate a quarterly “community stakeholder” coffee hour</a:t>
            </a:r>
            <a:endParaRPr lang="en-US" sz="1600">
              <a:cs typeface="Arial Unicode MS"/>
            </a:endParaRPr>
          </a:p>
          <a:p>
            <a:pPr marL="285750" indent="-285750">
              <a:spcBef>
                <a:spcPts val="0"/>
              </a:spcBef>
              <a:spcAft>
                <a:spcPts val="0"/>
              </a:spcAft>
              <a:buFont typeface="Wingdings,Sans-Serif" panose="020B0604020202020204" pitchFamily="34" charset="0"/>
              <a:buChar char="v"/>
            </a:pPr>
            <a:endParaRPr lang="en-US" sz="1600" dirty="0">
              <a:ea typeface="ＭＳ Ｐゴシック"/>
              <a:cs typeface="Arial Unicode MS"/>
            </a:endParaRPr>
          </a:p>
          <a:p>
            <a:pPr marL="285750" indent="-285750">
              <a:spcBef>
                <a:spcPts val="0"/>
              </a:spcBef>
              <a:spcAft>
                <a:spcPts val="0"/>
              </a:spcAft>
              <a:buFont typeface="Wingdings,Sans-Serif" panose="020B0604020202020204" pitchFamily="34" charset="0"/>
              <a:buChar char="v"/>
            </a:pPr>
            <a:r>
              <a:rPr lang="en-US" sz="1600">
                <a:ea typeface="ＭＳ Ｐゴシック"/>
                <a:cs typeface="Arial Unicode MS"/>
              </a:rPr>
              <a:t>Update public parks and</a:t>
            </a:r>
            <a:r>
              <a:rPr lang="en-US" sz="1600">
                <a:ea typeface="ＭＳ Ｐゴシック"/>
              </a:rPr>
              <a:t> buildings to be accessible </a:t>
            </a:r>
            <a:endParaRPr lang="en-US" sz="1600"/>
          </a:p>
          <a:p>
            <a:pPr lvl="1">
              <a:buFont typeface="Arial" panose="020B0604020202020204" pitchFamily="34" charset="0"/>
              <a:buChar char="•"/>
            </a:pPr>
            <a:r>
              <a:rPr lang="en-US" sz="1600">
                <a:ea typeface="ＭＳ Ｐゴシック"/>
              </a:rPr>
              <a:t>Work with local businesses, department of parks and recreation, and disability commission</a:t>
            </a:r>
            <a:endParaRPr lang="en-US" sz="1600">
              <a:cs typeface="Arial Unicode MS"/>
            </a:endParaRPr>
          </a:p>
          <a:p>
            <a:pPr>
              <a:buFont typeface="Wingdings"/>
              <a:buChar char="v"/>
            </a:pPr>
            <a:r>
              <a:rPr lang="en-US" sz="1600">
                <a:ea typeface="ＭＳ Ｐゴシック"/>
              </a:rPr>
              <a:t>Improve access to information</a:t>
            </a:r>
            <a:endParaRPr lang="en-US" sz="1600"/>
          </a:p>
          <a:p>
            <a:pPr lvl="1">
              <a:buFont typeface="Arial" panose="020B0604020202020204" pitchFamily="34" charset="0"/>
              <a:buChar char="•"/>
            </a:pPr>
            <a:r>
              <a:rPr lang="en-US" sz="1600" dirty="0">
                <a:ea typeface="ＭＳ Ｐゴシック"/>
              </a:rPr>
              <a:t>Leverage the Town of Randolph’s language capacity to reach </a:t>
            </a:r>
            <a:r>
              <a:rPr lang="en-US" sz="1600">
                <a:ea typeface="ＭＳ Ｐゴシック"/>
              </a:rPr>
              <a:t>linguistically isolated older adults</a:t>
            </a:r>
            <a:endParaRPr lang="en-US" sz="1600" dirty="0">
              <a:ea typeface="ＭＳ Ｐゴシック"/>
              <a:cs typeface="Arial Unicode MS"/>
            </a:endParaRPr>
          </a:p>
          <a:p>
            <a:pPr lvl="1">
              <a:buFont typeface="Arial" panose="020B0604020202020204" pitchFamily="34" charset="0"/>
              <a:buChar char="•"/>
            </a:pPr>
            <a:r>
              <a:rPr lang="en-US" sz="1600">
                <a:ea typeface="Arial Unicode MS"/>
              </a:rPr>
              <a:t>Form</a:t>
            </a:r>
            <a:r>
              <a:rPr lang="en-US" sz="1600">
                <a:ea typeface="Arial Unicode MS"/>
                <a:cs typeface="Arial Unicode MS"/>
              </a:rPr>
              <a:t> a taskforce to address issues of equity in Randolph</a:t>
            </a:r>
            <a:endParaRPr lang="en-US" sz="1600" dirty="0">
              <a:ea typeface="Arial Unicode MS"/>
              <a:cs typeface="Arial Unicode MS"/>
            </a:endParaRPr>
          </a:p>
          <a:p>
            <a:pPr marL="685800" lvl="1">
              <a:spcBef>
                <a:spcPts val="0"/>
              </a:spcBef>
              <a:spcAft>
                <a:spcPts val="0"/>
              </a:spcAft>
              <a:buFont typeface="Arial" panose="020B0604020202020204" pitchFamily="34" charset="0"/>
              <a:buChar char="•"/>
            </a:pPr>
            <a:r>
              <a:rPr lang="en-US" sz="1600">
                <a:ea typeface="Arial Unicode MS"/>
                <a:cs typeface="Arial Unicode MS"/>
              </a:rPr>
              <a:t>Facilitate a quarterly “community stakeholder” coffee hour</a:t>
            </a:r>
            <a:endParaRPr lang="en-US" sz="1600">
              <a:cs typeface="Arial Unicode MS"/>
            </a:endParaRPr>
          </a:p>
          <a:p>
            <a:pPr marL="285750" indent="-285750">
              <a:buFont typeface="Wingdings"/>
              <a:buChar char="v"/>
            </a:pPr>
            <a:r>
              <a:rPr lang="en-US" sz="1600">
                <a:ea typeface="ＭＳ Ｐゴシック"/>
              </a:rPr>
              <a:t>Strenghten transportation options in Randolph</a:t>
            </a:r>
            <a:endParaRPr lang="en-US" sz="1600"/>
          </a:p>
          <a:p>
            <a:pPr marL="685800" lvl="1" indent="-285750">
              <a:buFont typeface="Arial"/>
              <a:buChar char="•"/>
            </a:pPr>
            <a:r>
              <a:rPr lang="en-US" sz="1600">
                <a:ea typeface="ＭＳ Ｐゴシック"/>
              </a:rPr>
              <a:t>Advocate that BAT offer stops to pick up </a:t>
            </a:r>
            <a:r>
              <a:rPr lang="en-US" sz="1600" dirty="0">
                <a:ea typeface="ＭＳ Ｐゴシック"/>
              </a:rPr>
              <a:t>passengers in Randolph</a:t>
            </a:r>
            <a:endParaRPr lang="en-US" sz="1600">
              <a:cs typeface="Arial Unicode MS"/>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13795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Next Steps Towards Age-Friendliness:</a:t>
            </a:r>
          </a:p>
        </p:txBody>
      </p:sp>
      <p:sp>
        <p:nvSpPr>
          <p:cNvPr id="3" name="Content Placeholder 2"/>
          <p:cNvSpPr>
            <a:spLocks noGrp="1"/>
          </p:cNvSpPr>
          <p:nvPr>
            <p:ph idx="1"/>
          </p:nvPr>
        </p:nvSpPr>
        <p:spPr/>
        <p:txBody>
          <a:bodyPr/>
          <a:lstStyle/>
          <a:p>
            <a:r>
              <a:rPr lang="en-US" dirty="0"/>
              <a:t>Establish an age friendly steering committee</a:t>
            </a:r>
          </a:p>
          <a:p>
            <a:pPr lvl="1"/>
            <a:r>
              <a:rPr lang="en-US" dirty="0"/>
              <a:t>Engage residents in the process</a:t>
            </a:r>
          </a:p>
          <a:p>
            <a:pPr lvl="1"/>
            <a:endParaRPr lang="en-US" dirty="0"/>
          </a:p>
          <a:p>
            <a:r>
              <a:rPr lang="en-US" dirty="0"/>
              <a:t>Conduct a review of recent planning processes in Randolph to identify existing “age friendly efforts” and incorporate age friendly language where appropriate</a:t>
            </a:r>
          </a:p>
          <a:p>
            <a:endParaRPr lang="en-US" dirty="0"/>
          </a:p>
          <a:p>
            <a:r>
              <a:rPr lang="en-US" dirty="0"/>
              <a:t>Develop a set of priority areas for the Town to move towards its age friendly goals</a:t>
            </a:r>
          </a:p>
          <a:p>
            <a:pPr lvl="1"/>
            <a:r>
              <a:rPr lang="en-US" dirty="0"/>
              <a:t>Involve the steering committee in taking action within those priority areas</a:t>
            </a:r>
          </a:p>
        </p:txBody>
      </p:sp>
    </p:spTree>
    <p:extLst>
      <p:ext uri="{BB962C8B-B14F-4D97-AF65-F5344CB8AC3E}">
        <p14:creationId xmlns:p14="http://schemas.microsoft.com/office/powerpoint/2010/main" val="45352535"/>
      </p:ext>
    </p:extLst>
  </p:cSld>
  <p:clrMapOvr>
    <a:masterClrMapping/>
  </p:clrMapOvr>
</p:sld>
</file>

<file path=ppt/theme/theme1.xml><?xml version="1.0" encoding="utf-8"?>
<a:theme xmlns:a="http://schemas.openxmlformats.org/drawingml/2006/main" name="UMB theme">
  <a:themeElements>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Blank Presentation">
  <a:themeElements>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Blank Presentation">
  <a:themeElements>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Blank Presentation">
  <a:themeElements>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MassBoston-PP-template.ppt-0109">
  <a:themeElements>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assBoston-PP-template.ppt-0109">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MassBoston-PP-template.ppt-01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MassBoston-PP-template.ppt-01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MassBoston-PP-template.ppt-01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MassBoston-PP-template.ppt-01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MassBoston-PP-template.ppt-01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MassBoston-PP-template.ppt-010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MassBoston-PP-template.ppt-01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MassBoston-PP-template.ppt-01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MassBoston-PP-template.ppt-01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MassBoston-PP-template.ppt-01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MassBoston-PP-template.ppt-01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Presentation">
  <a:themeElements>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Presentation">
  <a:themeElements>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lank Presentation">
  <a:themeElements>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Blank Presentation">
  <a:themeElements>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5EFA3785FC50438A5CE0467113ADF5" ma:contentTypeVersion="12" ma:contentTypeDescription="Create a new document." ma:contentTypeScope="" ma:versionID="168cd0c61b1cb03dd163b6a8e503f64b">
  <xsd:schema xmlns:xsd="http://www.w3.org/2001/XMLSchema" xmlns:xs="http://www.w3.org/2001/XMLSchema" xmlns:p="http://schemas.microsoft.com/office/2006/metadata/properties" xmlns:ns3="28333d97-f83f-43f0-8e2a-d0a9ba9678ac" xmlns:ns4="6c122e25-6aea-44cb-9533-f337dbfc1912" targetNamespace="http://schemas.microsoft.com/office/2006/metadata/properties" ma:root="true" ma:fieldsID="113eba55aeaaf95b9046ec89d1aa0942" ns3:_="" ns4:_="">
    <xsd:import namespace="28333d97-f83f-43f0-8e2a-d0a9ba9678ac"/>
    <xsd:import namespace="6c122e25-6aea-44cb-9533-f337dbfc191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33d97-f83f-43f0-8e2a-d0a9ba967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122e25-6aea-44cb-9533-f337dbfc19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8F78F-E402-416E-8ABD-F0593FC58718}">
  <ds:schemaRefs>
    <ds:schemaRef ds:uri="http://schemas.microsoft.com/sharepoint/v3/contenttype/forms"/>
  </ds:schemaRefs>
</ds:datastoreItem>
</file>

<file path=customXml/itemProps2.xml><?xml version="1.0" encoding="utf-8"?>
<ds:datastoreItem xmlns:ds="http://schemas.openxmlformats.org/officeDocument/2006/customXml" ds:itemID="{57CE156B-CF7F-465E-BC50-393963C2AE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333d97-f83f-43f0-8e2a-d0a9ba9678ac"/>
    <ds:schemaRef ds:uri="6c122e25-6aea-44cb-9533-f337dbfc19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69E719-DD71-481C-9BF9-E4FF53410B57}">
  <ds:schemaRefs>
    <ds:schemaRef ds:uri="http://schemas.microsoft.com/office/2006/documentManagement/types"/>
    <ds:schemaRef ds:uri="http://schemas.microsoft.com/office/infopath/2007/PartnerControls"/>
    <ds:schemaRef ds:uri="http://www.w3.org/XML/1998/namespace"/>
    <ds:schemaRef ds:uri="http://purl.org/dc/terms/"/>
    <ds:schemaRef ds:uri="http://schemas.microsoft.com/office/2006/metadata/properties"/>
    <ds:schemaRef ds:uri="28333d97-f83f-43f0-8e2a-d0a9ba9678ac"/>
    <ds:schemaRef ds:uri="http://purl.org/dc/elements/1.1/"/>
    <ds:schemaRef ds:uri="http://schemas.openxmlformats.org/package/2006/metadata/core-properties"/>
    <ds:schemaRef ds:uri="6c122e25-6aea-44cb-9533-f337dbfc191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UMB theme</Template>
  <TotalTime>10822</TotalTime>
  <Words>745</Words>
  <Application>Microsoft Office PowerPoint</Application>
  <PresentationFormat>On-screen Show (4:3)</PresentationFormat>
  <Paragraphs>105</Paragraphs>
  <Slides>10</Slides>
  <Notes>8</Notes>
  <HiddenSlides>0</HiddenSlides>
  <MMClips>0</MMClips>
  <ScaleCrop>false</ScaleCrop>
  <HeadingPairs>
    <vt:vector size="4" baseType="variant">
      <vt:variant>
        <vt:lpstr>Theme</vt:lpstr>
      </vt:variant>
      <vt:variant>
        <vt:i4>13</vt:i4>
      </vt:variant>
      <vt:variant>
        <vt:lpstr>Slide Titles</vt:lpstr>
      </vt:variant>
      <vt:variant>
        <vt:i4>10</vt:i4>
      </vt:variant>
    </vt:vector>
  </HeadingPairs>
  <TitlesOfParts>
    <vt:vector size="23" baseType="lpstr">
      <vt:lpstr>UMB theme</vt:lpstr>
      <vt:lpstr>UMassBoston-PP-template.ppt-0109</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Office Theme</vt:lpstr>
      <vt:lpstr>Advancing an Age Friendly Randolph</vt:lpstr>
      <vt:lpstr>Our Collaborative Efforts in the Region</vt:lpstr>
      <vt:lpstr>An Age Friendly Community: existing momentum</vt:lpstr>
      <vt:lpstr>Randolph’s 60+ population and projections to 2030</vt:lpstr>
      <vt:lpstr>What we heard…</vt:lpstr>
      <vt:lpstr>Community Conversations</vt:lpstr>
      <vt:lpstr> </vt:lpstr>
      <vt:lpstr>Suggested Action Steps to Address Needs:</vt:lpstr>
      <vt:lpstr>Possible Next Steps Towards Age-Friendliness: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distribution for Falmouth and Massachusetts, 2010</dc:title>
  <dc:creator>JMutchler</dc:creator>
  <cp:lastModifiedBy>RMailman</cp:lastModifiedBy>
  <cp:revision>253</cp:revision>
  <cp:lastPrinted>2020-01-13T14:37:34Z</cp:lastPrinted>
  <dcterms:created xsi:type="dcterms:W3CDTF">2013-04-02T20:04:58Z</dcterms:created>
  <dcterms:modified xsi:type="dcterms:W3CDTF">2020-04-08T00:54:52Z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0x010100645EFA3785FC50438A5CE0467113ADF5</vt:lpwstr>
  </property>
</Properties>
</file>