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  <p:sldMasterId id="2147483685" r:id="rId6"/>
    <p:sldMasterId id="2147483697" r:id="rId7"/>
    <p:sldMasterId id="2147483709" r:id="rId8"/>
    <p:sldMasterId id="2147483721" r:id="rId9"/>
    <p:sldMasterId id="2147483733" r:id="rId10"/>
    <p:sldMasterId id="2147483745" r:id="rId11"/>
    <p:sldMasterId id="2147483757" r:id="rId12"/>
    <p:sldMasterId id="2147483769" r:id="rId13"/>
    <p:sldMasterId id="2147483781" r:id="rId14"/>
    <p:sldMasterId id="2147483793" r:id="rId15"/>
    <p:sldMasterId id="2147483805" r:id="rId16"/>
  </p:sldMasterIdLst>
  <p:notesMasterIdLst>
    <p:notesMasterId r:id="rId27"/>
  </p:notesMasterIdLst>
  <p:handoutMasterIdLst>
    <p:handoutMasterId r:id="rId28"/>
  </p:handoutMasterIdLst>
  <p:sldIdLst>
    <p:sldId id="276" r:id="rId17"/>
    <p:sldId id="330" r:id="rId18"/>
    <p:sldId id="283" r:id="rId19"/>
    <p:sldId id="315" r:id="rId20"/>
    <p:sldId id="286" r:id="rId21"/>
    <p:sldId id="306" r:id="rId22"/>
    <p:sldId id="307" r:id="rId23"/>
    <p:sldId id="340" r:id="rId24"/>
    <p:sldId id="339" r:id="rId25"/>
    <p:sldId id="278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itlin E Coyle" initials="CEC" lastIdx="2" clrIdx="0">
    <p:extLst>
      <p:ext uri="{19B8F6BF-5375-455C-9EA6-DF929625EA0E}">
        <p15:presenceInfo xmlns:p15="http://schemas.microsoft.com/office/powerpoint/2012/main" userId="S-1-5-21-1990142038-1674059633-623647154-628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66FF"/>
    <a:srgbClr val="B5994B"/>
    <a:srgbClr val="988F86"/>
    <a:srgbClr val="A33F1F"/>
    <a:srgbClr val="005A8B"/>
    <a:srgbClr val="C59217"/>
    <a:srgbClr val="FAF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3"/>
    <p:restoredTop sz="73126" autoAdjust="0"/>
  </p:normalViewPr>
  <p:slideViewPr>
    <p:cSldViewPr>
      <p:cViewPr varScale="1">
        <p:scale>
          <a:sx n="50" d="100"/>
          <a:sy n="50" d="100"/>
        </p:scale>
        <p:origin x="17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slide" Target="slides/slide5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4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7.xml"/><Relationship Id="rId28" Type="http://schemas.openxmlformats.org/officeDocument/2006/relationships/handoutMaster" Target="handoutMasters/handout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6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194891454894665E-2"/>
          <c:y val="3.4246575342465752E-2"/>
          <c:w val="0.70170611326645393"/>
          <c:h val="0.878066502583814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MAPC SQ</c:v>
                </c:pt>
              </c:strCache>
            </c:strRef>
          </c:tx>
          <c:marker>
            <c:symbol val="triangle"/>
            <c:size val="12"/>
            <c:spPr>
              <a:solidFill>
                <a:srgbClr val="005A8B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78-4A8B-8AB9-9909B0C0B400}"/>
                </c:ext>
              </c:extLst>
            </c:dLbl>
            <c:dLbl>
              <c:idx val="1"/>
              <c:layout>
                <c:manualLayout>
                  <c:x val="-1.9638361531339197E-3"/>
                  <c:y val="1.6403497691130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78-4A8B-8AB9-9909B0C0B400}"/>
                </c:ext>
              </c:extLst>
            </c:dLbl>
            <c:dLbl>
              <c:idx val="2"/>
              <c:layout>
                <c:manualLayout>
                  <c:x val="-3.3716856821468744E-2"/>
                  <c:y val="7.2235462545791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78-4A8B-8AB9-9909B0C0B400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19055</c:v>
                </c:pt>
                <c:pt idx="1">
                  <c:v>23697.721469472559</c:v>
                </c:pt>
                <c:pt idx="2">
                  <c:v>28167.300685800994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E78-4A8B-8AB9-9909B0C0B4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MAPC SR</c:v>
                </c:pt>
              </c:strCache>
            </c:strRef>
          </c:tx>
          <c:marker>
            <c:symbol val="square"/>
            <c:size val="12"/>
            <c:spPr>
              <a:solidFill>
                <a:srgbClr val="A33F1F"/>
              </a:solidFill>
              <a:ln>
                <a:solidFill>
                  <a:schemeClr val="tx1"/>
                </a:solidFill>
              </a:ln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4-0E78-4A8B-8AB9-9909B0C0B400}"/>
              </c:ext>
            </c:extLst>
          </c:dPt>
          <c:dLbls>
            <c:dLbl>
              <c:idx val="0"/>
              <c:layout>
                <c:manualLayout>
                  <c:x val="-8.7962962962963007E-2"/>
                  <c:y val="-7.233283650876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78-4A8B-8AB9-9909B0C0B400}"/>
                </c:ext>
              </c:extLst>
            </c:dLbl>
            <c:dLbl>
              <c:idx val="1"/>
              <c:layout>
                <c:manualLayout>
                  <c:x val="-1.0216262903239331E-2"/>
                  <c:y val="-3.3066807370728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78-4A8B-8AB9-9909B0C0B400}"/>
                </c:ext>
              </c:extLst>
            </c:dLbl>
            <c:dLbl>
              <c:idx val="2"/>
              <c:layout>
                <c:manualLayout>
                  <c:x val="-4.7579256674548332E-3"/>
                  <c:y val="-2.7746010358330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78-4A8B-8AB9-9909B0C0B400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19055</c:v>
                </c:pt>
                <c:pt idx="1">
                  <c:v>23907.651329711283</c:v>
                </c:pt>
                <c:pt idx="2">
                  <c:v>28593.13815387573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E78-4A8B-8AB9-9909B0C0B4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Donahue Alternative</c:v>
                </c:pt>
              </c:strCache>
            </c:strRef>
          </c:tx>
          <c:spPr>
            <a:ln w="41275">
              <a:solidFill>
                <a:srgbClr val="FFC000"/>
              </a:solidFill>
            </a:ln>
          </c:spPr>
          <c:marker>
            <c:symbol val="diamond"/>
            <c:size val="14"/>
            <c:spPr>
              <a:solidFill>
                <a:srgbClr val="FFC000"/>
              </a:solidFill>
              <a:ln w="9525">
                <a:solidFill>
                  <a:sysClr val="windowText" lastClr="00000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E78-4A8B-8AB9-9909B0C0B400}"/>
                </c:ext>
              </c:extLst>
            </c:dLbl>
            <c:dLbl>
              <c:idx val="1"/>
              <c:layout>
                <c:manualLayout>
                  <c:x val="-4.0728633410619594E-2"/>
                  <c:y val="5.6235069546787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E78-4A8B-8AB9-9909B0C0B400}"/>
                </c:ext>
              </c:extLst>
            </c:dLbl>
            <c:dLbl>
              <c:idx val="2"/>
              <c:layout>
                <c:manualLayout>
                  <c:x val="-4.129550132764017E-2"/>
                  <c:y val="6.472047945878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E78-4A8B-8AB9-9909B0C0B400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19055</c:v>
                </c:pt>
                <c:pt idx="1">
                  <c:v>22689</c:v>
                </c:pt>
                <c:pt idx="2">
                  <c:v>25702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0E78-4A8B-8AB9-9909B0C0B40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Donahue Vintage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E78-4A8B-8AB9-9909B0C0B400}"/>
                </c:ext>
              </c:extLst>
            </c:dLbl>
            <c:dLbl>
              <c:idx val="2"/>
              <c:layout>
                <c:manualLayout>
                  <c:x val="-4.2351797862001946E-2"/>
                  <c:y val="-5.0026808146307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E78-4A8B-8AB9-9909B0C0B400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Sheet1!$E$2:$E$4</c:f>
              <c:numCache>
                <c:formatCode>#,##0</c:formatCode>
                <c:ptCount val="3"/>
                <c:pt idx="0">
                  <c:v>19055</c:v>
                </c:pt>
                <c:pt idx="1">
                  <c:v>25328</c:v>
                </c:pt>
                <c:pt idx="2">
                  <c:v>31591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0E78-4A8B-8AB9-9909B0C0B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4026600"/>
        <c:axId val="592135552"/>
      </c:lineChart>
      <c:catAx>
        <c:axId val="554026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92135552"/>
        <c:crosses val="autoZero"/>
        <c:auto val="1"/>
        <c:lblAlgn val="ctr"/>
        <c:lblOffset val="100"/>
        <c:noMultiLvlLbl val="0"/>
      </c:catAx>
      <c:valAx>
        <c:axId val="592135552"/>
        <c:scaling>
          <c:orientation val="minMax"/>
          <c:min val="3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554026600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3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300"/>
            </a:pPr>
            <a:endParaRPr lang="en-US"/>
          </a:p>
        </c:txPr>
      </c:legendEntry>
      <c:layout>
        <c:manualLayout>
          <c:xMode val="edge"/>
          <c:yMode val="edge"/>
          <c:x val="0.79445011865529602"/>
          <c:y val="9.1703846794991217E-2"/>
          <c:w val="0.20554988134470412"/>
          <c:h val="0.46225565087946097"/>
        </c:manualLayout>
      </c:layout>
      <c:overlay val="0"/>
      <c:txPr>
        <a:bodyPr/>
        <a:lstStyle/>
        <a:p>
          <a:pPr>
            <a:defRPr sz="1300"/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</c:spPr>
  <c:txPr>
    <a:bodyPr/>
    <a:lstStyle/>
    <a:p>
      <a:pPr>
        <a:defRPr>
          <a:latin typeface="+mn-lt"/>
          <a:cs typeface="Arial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007F3657-6EFC-9843-BD95-5608B321F01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8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E5867E03-980E-6C47-B23C-49E77FF8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801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8CCF5CDB-C165-4D7C-ACE4-3696EC8706F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44807C0F-B1BD-43A3-B8C8-B14E015A2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427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Introductions and what is next: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07C0F-B1BD-43A3-B8C8-B14E015A2F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1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07C0F-B1BD-43A3-B8C8-B14E015A2F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37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0" dirty="0" smtClean="0"/>
              <a:t> livable community draws on the WHO’s “age friendly” community model. This model provides a framework for making a community more livable for older residents specifically. It operates under an assumption that a community that is good for older people is a community that is good for ALL people. Intended to benefit residents of all ages and abilities—including persons with dementia and their care partners. Things like safe intersections and </a:t>
            </a:r>
            <a:r>
              <a:rPr lang="en-US" baseline="0" dirty="0" err="1" smtClean="0"/>
              <a:t>opportuntieis</a:t>
            </a:r>
            <a:r>
              <a:rPr lang="en-US" baseline="0" dirty="0" smtClean="0"/>
              <a:t> for social participation that accommodate a wide number of interests and abilities simply allow residents to stay in the communities they love and thrive in doing so.</a:t>
            </a:r>
            <a:endParaRPr lang="en-US" dirty="0"/>
          </a:p>
          <a:p>
            <a:endParaRPr lang="en-US" dirty="0"/>
          </a:p>
          <a:p>
            <a:pPr eaLnBrk="1" hangingPunct="1"/>
            <a:r>
              <a:rPr lang="en-US" altLang="en-US" baseline="0" dirty="0" smtClean="0">
                <a:solidFill>
                  <a:srgbClr val="FF0000"/>
                </a:solidFill>
              </a:rPr>
              <a:t>An initiative like Livable TOWN NAME provides an opportunity to thoughtfully reshape the ways communities are designed and how they go about supporting the goals of residents.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1C81-1942-4632-B60E-8B64E0272DF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373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we show 4 sets</a:t>
            </a:r>
            <a:r>
              <a:rPr lang="en-US" baseline="0" dirty="0" smtClean="0"/>
              <a:t> of projections of the 60+ population in TOWN NAME. Two from the </a:t>
            </a:r>
            <a:r>
              <a:rPr lang="en-US" baseline="0" dirty="0" err="1" smtClean="0"/>
              <a:t>Umass</a:t>
            </a:r>
            <a:r>
              <a:rPr lang="en-US" baseline="0" dirty="0" smtClean="0"/>
              <a:t> Donohue Institute and 2 from MAPC. All use slightly different assumptions based on previous growth rates and migration patterns.  What’s interesting is that even taking the most conservative projection into consideration—these projections indicate a growth in the absolute number of seniors between and 6.647-12,536</a:t>
            </a:r>
          </a:p>
          <a:p>
            <a:endParaRPr lang="en-US" baseline="0" dirty="0" smtClean="0"/>
          </a:p>
          <a:p>
            <a:r>
              <a:rPr lang="en-US" baseline="0" dirty="0" smtClean="0"/>
              <a:t>Taking a “middle of the road projection” MAPC SR:  50% growth between 2010-2030. ~9500 more residents than currently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07C0F-B1BD-43A3-B8C8-B14E015A2F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76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1747">
              <a:defRPr/>
            </a:pPr>
            <a:endParaRPr lang="en-US" alt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72586" indent="-297149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8593" indent="-23771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64032" indent="-23771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9469" indent="-237718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14905" indent="-237718" defTabSz="475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90344" indent="-237718" defTabSz="475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65781" indent="-237718" defTabSz="475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41219" indent="-237718" defTabSz="475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BC7EEFF8-06DF-4114-8689-0BE300A15446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433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07C0F-B1BD-43A3-B8C8-B14E015A2F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24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07C0F-B1BD-43A3-B8C8-B14E015A2F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36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07C0F-B1BD-43A3-B8C8-B14E015A2F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58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Research Reinvisioned for the 21st Century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Research Reinvisioned for the 21st Century</a:t>
            </a:r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57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83A44-1947-425F-93FF-E7B14F583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888B6-4F84-4319-8BC4-99211A628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C16F0-8C37-496B-9CEB-5205C3EF1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91CC2-9A0D-4BE3-9291-3CFF18227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F7086-0EC4-4129-9091-58622B6A9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6905E-66BC-42A6-941A-53F9083E6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98F5E-90DE-43B1-9EAE-6BE86614F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73CCE-8B01-45AF-9A62-32149623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A3313-8A9F-45DA-BC4F-B854CD1D0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98A8C-BFB4-4DB7-B8B5-0B2F36A31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57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Research Reinvisioned for the 21st Century</a:t>
            </a:r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A5E22-5117-489F-9E0D-6D4717828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57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D5C2-EBA9-4201-BF8F-1C4212E7E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0A828-9354-4044-9FA0-63C5D3CBF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4F85E-BB00-4FC1-BE8B-9FA3DA7B3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66E28-6EA1-49D5-B755-A435D9FF8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4DB9C-EA16-4500-AF0B-CD3F4F8A9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CB08F-3B9D-482E-B12F-442D43E36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0AF37-F949-4C15-9CF9-960A58851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2F21-6CF0-4D13-A277-30FEAF482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CDC3C-EFBD-4D0D-9176-72CB4CB93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Research Reinvisioned for the 21st Century</a:t>
            </a:r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ECE25-D672-4DE4-BBF2-D16453B92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15137-AA07-4774-A0C1-2AE93B0E4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57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7E55E-7BC6-4816-B975-6C890D321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AA07B-1BC9-4D74-ACB9-90D56CA56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EE19A-9AB7-4963-A32F-2825F1FF8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EA0E8-F33F-41D1-8FF4-445C4D241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D0DC5-F383-4A23-8E20-5BA51640D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14D4D-B67A-4EC7-8E05-2F3CE7586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E0DCC-365C-49D6-BC52-0F257B46C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57555-CF6F-4BAA-B3D6-7B9673ACB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D448D-AF4C-4506-B985-8E9E78309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94595-9E91-473D-81F9-C1021CCFC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38D1D-BA42-44F1-8853-E70C0D624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C8514-AE41-4F8D-966E-02C9F4788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57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3F25E-0F66-4950-8CCC-81AC253B6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owerpointA_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6" t="12897" b="3706"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2"/>
          <p:cNvSpPr>
            <a:spLocks noChangeShapeType="1"/>
          </p:cNvSpPr>
          <p:nvPr userDrawn="1"/>
        </p:nvSpPr>
        <p:spPr bwMode="auto">
          <a:xfrm>
            <a:off x="457200" y="6324600"/>
            <a:ext cx="7315200" cy="0"/>
          </a:xfrm>
          <a:prstGeom prst="line">
            <a:avLst/>
          </a:prstGeom>
          <a:noFill/>
          <a:ln w="6350">
            <a:solidFill>
              <a:srgbClr val="2D588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" name="TextBox 11"/>
          <p:cNvSpPr txBox="1">
            <a:spLocks noChangeArrowheads="1"/>
          </p:cNvSpPr>
          <p:nvPr userDrawn="1"/>
        </p:nvSpPr>
        <p:spPr bwMode="auto">
          <a:xfrm>
            <a:off x="457200" y="6324600"/>
            <a:ext cx="731520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smtClean="0">
                <a:solidFill>
                  <a:srgbClr val="005A8B"/>
                </a:solidFill>
                <a:latin typeface="Baskerville BT" pitchFamily="-105" charset="0"/>
                <a:cs typeface="Arial" pitchFamily="34" charset="0"/>
              </a:rPr>
              <a:t>Conducting Needs Assessments </a:t>
            </a:r>
            <a:r>
              <a:rPr lang="en-US" sz="1400" b="1" smtClean="0">
                <a:solidFill>
                  <a:srgbClr val="005A8B"/>
                </a:solidFill>
                <a:latin typeface="Baskerville BT" pitchFamily="-105" charset="0"/>
                <a:cs typeface="Arial" pitchFamily="34" charset="0"/>
              </a:rPr>
              <a:t>|  </a:t>
            </a:r>
            <a:r>
              <a:rPr lang="en-US" sz="1400" smtClean="0">
                <a:solidFill>
                  <a:srgbClr val="005A8B"/>
                </a:solidFill>
                <a:latin typeface="Baskerville BT" pitchFamily="-105" charset="0"/>
                <a:cs typeface="Arial" pitchFamily="34" charset="0"/>
              </a:rPr>
              <a:t>October 3, 2012</a:t>
            </a:r>
          </a:p>
        </p:txBody>
      </p:sp>
      <p:pic>
        <p:nvPicPr>
          <p:cNvPr id="7" name="Picture 7" descr="powerpointA_5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9" t="12897" b="3706"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8068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5256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5072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50728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5A8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70252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0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0"/>
          </p:nvPr>
        </p:nvSpPr>
        <p:spPr>
          <a:xfrm>
            <a:off x="533400" y="1600200"/>
            <a:ext cx="350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30953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508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08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535113"/>
            <a:ext cx="3508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1"/>
          </p:nvPr>
        </p:nvSpPr>
        <p:spPr>
          <a:xfrm>
            <a:off x="457200" y="2174875"/>
            <a:ext cx="3508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1561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24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414B4-72D7-444E-A6AB-3E950AFFC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573639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45783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634930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5A8B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249855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5265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5240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4584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005A8B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5A8B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5A8B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5A8B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5A8B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5A8B"/>
                </a:solidFill>
              </a:rPr>
              <a:t>Body Level Five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86CB4B4D-7CA3-9044-876B-883B54F8677D}" type="slidenum">
              <a:rPr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>
              <a:solidFill>
                <a:prstClr val="black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218037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B491B-621C-4CAB-90F3-322A7E397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7A700-E219-44C0-8603-70F82EE4A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BBB53-E7B8-4D19-95C9-CF75C5E50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BD0D7-C327-4CB3-9D15-F8DEA3624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09D3C-F607-493A-90D2-725C8F588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Research Reinvisioned for the 21st Century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63D36-1901-4E63-B1F4-80971A996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77C2A-9B6F-40F9-901E-7FC52DB00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48093-1600-42D1-9269-4523AE557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57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03C94-6692-4964-8210-665122E45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F0B9C-051A-491A-ABDB-C42981688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8162F-428B-41C6-A1C4-B16D8CE14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19D24-4C8C-4A0D-8F35-9DF0EC316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66A0A-6F1F-4D2A-B8B0-B15BAB110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9E34F-B2F1-41BD-9B5F-FE3F6C3DF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BF884-7BC7-4981-B8F1-39E5CEC98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Research Reinvisioned for the 21st Century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ED161-C68D-42DB-8FA7-040CFC317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CEF6C-1D4C-4099-844F-56CAACC88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C5CEB-1160-4E2D-ABF8-25A35548A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55F0C-374A-4B05-8CDB-2E95B5C5D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57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885EA-84A0-420B-8F1D-FDD651C8B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D0D0E-37C8-45F8-9430-1B9FBFD40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C5BF1-2D5C-4B10-B34E-7BA833985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33D99-7E85-4FE8-B8AF-7BF49CE30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64CA1-FC52-45BD-BE22-A4F24DBF6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75B47-8333-459A-B13C-0C52FF38A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Research Reinvisioned for the 21st Century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F0E9-3CD1-49C3-8B76-E362D9953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DF9A6-F14C-47D2-B196-C3B30DFB1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7A93E-9AE4-484C-9282-33FFADC55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5F2B5-0C71-44A4-8664-3C44B6F49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96ACB-BC8F-478D-9D4B-21D4A88E7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57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6D641-30A0-49A4-A4EC-46AD2EA21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CCEAB-C129-45E5-B8C0-9DD7EF131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6CF69-C883-4C79-8797-6B87B1602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6397B-AF5C-4470-B7C5-9A1439E33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23EA7-401C-4D8F-B9F2-2838D0231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Research Reinvisioned for the 21st Century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2A827-FEB9-4C6C-B844-06780A9BD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314A-6C95-4472-8784-40D99A626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989BB-1BF2-4648-8E29-0209D424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FC356-5D70-4F9B-BA4F-826A1998A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04D4C-89FF-4B38-B321-BB3898495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03807-7B9A-4FD1-80E0-4A306A6B7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57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0EEC6-4F7F-466E-9AA4-2D968B289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2695E-9673-435B-BE94-19A91BFD6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62075-1955-40A9-9741-A2C5F4D0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69484-2E0D-4DC4-A568-776471519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Research Reinvisioned for the 21st Century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1B578-083A-439A-93EC-EE1D01FFD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0BE95-9BC6-4768-B2FB-920307EF2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A2DCC-9E78-489D-92C6-5E3DA6940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3E7F9-4220-4527-B467-3BB3CE95B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A5991-4A01-450C-87FD-54723C214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645AE-D692-4B5B-BDC6-45D94EC09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29A67-E33F-4680-86B4-39BE89C9D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57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07C12-5037-4C95-B0E1-199F9E267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F4D9D-840F-4FE5-BB7D-21E5E0825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458A4-44E3-4925-AC91-44915D039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Research Reinvisioned for the 21st Century</a:t>
            </a:r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60D5C-9C99-478D-B8B3-DE6785C6C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ED50A-E047-486D-9C4B-DE217DA88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38E78-28B7-4FF6-A6ED-8C23DE722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82FC6-3B7E-44F3-A8B1-B7B88F1BF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15CE0-8A34-4084-948A-CB12E89F6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ABF1B-6AB7-4CEC-9494-87D993397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145E8-8850-4C9B-AC17-F2C12171C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FE5D9-44C4-45FB-8138-3541BBE41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57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5F0A5-1249-44A1-B75B-3CF6B2AE2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C0224-E7FF-4731-B1B7-151069AC0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Research Reinvisioned for the 21st Century</a:t>
            </a:r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8479E-EA7F-453C-8CD5-5B191C969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24D2F-752D-4ED0-9B12-6FA9952B8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DFD05-1369-4FD9-90F6-337795DF1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F5067-88FC-428D-8A90-6A13562EA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78624-46B7-4C96-8CF8-71F53E7F8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9AD39-22C9-4EA9-AAF9-8EE71DCDB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80D98-9171-4C24-87C1-DF42F512D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FA9BB-C4AF-41C0-8349-8482C3BCF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A90D4-720D-45D7-8756-11542565B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57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D2A68-0925-477E-B468-C14469F73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Research Reinvisioned for the 21st Century</a:t>
            </a:r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5DAAF-7EC1-477A-B58D-845FD2119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73EFF-885A-49DA-9514-CB94162EA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5974E-3861-4567-9368-480FE92C3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7F4F8-8A6F-424E-8E56-3465C0327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34C88-85D4-4392-AA56-6011FAC42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E6E16-48DF-4E84-B610-F08128863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EC436-5C2F-4B79-8D99-5F8AE9FFA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DC600-CBBF-431A-892F-459DB4D6F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BF295-9BFB-4A22-98F5-64E7F6869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CBA95-E7E6-48EC-B8F2-26CDDEF38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slideLayout" Target="../slideLayouts/slideLayout145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UMass-PPtitle-slid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57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228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bg1"/>
                </a:solidFill>
                <a:latin typeface="+mn-lt"/>
                <a:ea typeface="ヒラギノ角ゴ Pro W3" pitchFamily="-106" charset="-128"/>
                <a:cs typeface="+mn-cs"/>
              </a:defRPr>
            </a:lvl1pPr>
          </a:lstStyle>
          <a:p>
            <a:r>
              <a:rPr lang="en-US" smtClean="0"/>
              <a:t>Research Reinvisioned for the 21st Century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•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800">
          <a:solidFill>
            <a:srgbClr val="005389"/>
          </a:solidFill>
          <a:latin typeface="+mj-lt"/>
          <a:ea typeface="+mn-ea"/>
          <a:cs typeface="ヒラギノ角ゴ Pro W3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SzPct val="75000"/>
        <a:buFont typeface="Wingdings 3" pitchFamily="18" charset="2"/>
        <a:buChar char=""/>
        <a:defRPr sz="2200">
          <a:solidFill>
            <a:srgbClr val="737373"/>
          </a:solidFill>
          <a:latin typeface="+mn-lt"/>
          <a:ea typeface="+mn-ea"/>
          <a:cs typeface="ヒラギノ角ゴ Pro W3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ヒラギノ角ゴ Pro W3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7" descr="UMass-PP-b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572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100">
              <a:latin typeface="Arial" charset="0"/>
              <a:ea typeface="ヒラギノ角ゴ Pro W3" pitchFamily="-106" charset="-128"/>
              <a:cs typeface="+mn-cs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914400" y="6324600"/>
            <a:ext cx="6553200" cy="0"/>
          </a:xfrm>
          <a:prstGeom prst="line">
            <a:avLst/>
          </a:prstGeom>
          <a:noFill/>
          <a:ln w="6350">
            <a:solidFill>
              <a:srgbClr val="2D588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1366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57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36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fld id="{146BE3F2-1861-466E-82ED-993E152A4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 bwMode="auto">
          <a:xfrm>
            <a:off x="1219200" y="64008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•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800">
          <a:solidFill>
            <a:srgbClr val="005389"/>
          </a:solidFill>
          <a:latin typeface="+mj-lt"/>
          <a:ea typeface="+mn-ea"/>
          <a:cs typeface="ヒラギノ角ゴ Pro W3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SzPct val="75000"/>
        <a:buFont typeface="Wingdings 3" pitchFamily="18" charset="2"/>
        <a:buChar char=""/>
        <a:defRPr sz="2200">
          <a:solidFill>
            <a:srgbClr val="737373"/>
          </a:solidFill>
          <a:latin typeface="+mn-lt"/>
          <a:ea typeface="+mn-ea"/>
          <a:cs typeface="ヒラギノ角ゴ Pro W3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ヒラギノ角ゴ Pro W3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7" descr="UMass-PP-b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572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100">
              <a:latin typeface="Arial" charset="0"/>
              <a:ea typeface="ヒラギノ角ゴ Pro W3" pitchFamily="-106" charset="-128"/>
              <a:cs typeface="+mn-cs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914400" y="6324600"/>
            <a:ext cx="6553200" cy="0"/>
          </a:xfrm>
          <a:prstGeom prst="line">
            <a:avLst/>
          </a:prstGeom>
          <a:noFill/>
          <a:ln w="6350">
            <a:solidFill>
              <a:srgbClr val="2D588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2595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57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59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fld id="{1662DEEC-58A8-467B-9758-6E390A9D4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219200" y="64008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•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800">
          <a:solidFill>
            <a:srgbClr val="005389"/>
          </a:solidFill>
          <a:latin typeface="+mj-lt"/>
          <a:ea typeface="+mn-ea"/>
          <a:cs typeface="ヒラギノ角ゴ Pro W3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SzPct val="75000"/>
        <a:buFont typeface="Wingdings 3" pitchFamily="18" charset="2"/>
        <a:buChar char=""/>
        <a:defRPr sz="2200">
          <a:solidFill>
            <a:srgbClr val="737373"/>
          </a:solidFill>
          <a:latin typeface="+mn-lt"/>
          <a:ea typeface="+mn-ea"/>
          <a:cs typeface="ヒラギノ角ゴ Pro W3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ヒラギノ角ゴ Pro W3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2" name="Picture 7" descr="UMass-PP-b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572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100">
              <a:latin typeface="Arial" charset="0"/>
              <a:ea typeface="ヒラギノ角ゴ Pro W3" pitchFamily="-106" charset="-128"/>
              <a:cs typeface="+mn-cs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914400" y="6324600"/>
            <a:ext cx="6553200" cy="0"/>
          </a:xfrm>
          <a:prstGeom prst="line">
            <a:avLst/>
          </a:prstGeom>
          <a:noFill/>
          <a:ln w="6350">
            <a:solidFill>
              <a:srgbClr val="2D588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3824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57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82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fld id="{2B1B23F0-CB68-4043-A382-8BBE78BAF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219200" y="64008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•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800">
          <a:solidFill>
            <a:srgbClr val="005389"/>
          </a:solidFill>
          <a:latin typeface="+mj-lt"/>
          <a:ea typeface="+mn-ea"/>
          <a:cs typeface="ヒラギノ角ゴ Pro W3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SzPct val="75000"/>
        <a:buFont typeface="Wingdings 3" pitchFamily="18" charset="2"/>
        <a:buChar char=""/>
        <a:defRPr sz="2200">
          <a:solidFill>
            <a:srgbClr val="737373"/>
          </a:solidFill>
          <a:latin typeface="+mn-lt"/>
          <a:ea typeface="+mn-ea"/>
          <a:cs typeface="ヒラギノ角ゴ Pro W3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ヒラギノ角ゴ Pro W3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powerpointA_1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6" t="12897" b="3706"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96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Line 12"/>
          <p:cNvSpPr>
            <a:spLocks noChangeShapeType="1"/>
          </p:cNvSpPr>
          <p:nvPr/>
        </p:nvSpPr>
        <p:spPr bwMode="auto">
          <a:xfrm>
            <a:off x="457200" y="6324600"/>
            <a:ext cx="7315200" cy="0"/>
          </a:xfrm>
          <a:prstGeom prst="line">
            <a:avLst/>
          </a:prstGeom>
          <a:noFill/>
          <a:ln w="6350">
            <a:solidFill>
              <a:srgbClr val="2D588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40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5A8B"/>
          </a:solidFill>
          <a:latin typeface="Arial Unicode MS"/>
          <a:ea typeface="ＭＳ Ｐゴシック" pitchFamily="-105" charset="-128"/>
          <a:cs typeface="Baskerville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  <a:cs typeface="Baskerville" pitchFamily="1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  <a:cs typeface="Baskerville" pitchFamily="1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  <a:cs typeface="Baskerville" pitchFamily="1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  <a:cs typeface="Baskerville" pitchFamily="1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>
          <a:solidFill>
            <a:srgbClr val="005A8B"/>
          </a:solidFill>
          <a:latin typeface="Arial Unicode MS" pitchFamily="-105" charset="0"/>
          <a:ea typeface="ＭＳ Ｐゴシック" pitchFamily="-10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05A8B"/>
        </a:buClr>
        <a:buFont typeface="Lucida Grande"/>
        <a:buChar char="▸"/>
        <a:defRPr sz="2000" kern="1200">
          <a:solidFill>
            <a:srgbClr val="005A8B"/>
          </a:solidFill>
          <a:latin typeface="Arial Unicode MS"/>
          <a:ea typeface="ＭＳ Ｐゴシック" pitchFamily="-105" charset="-128"/>
          <a:cs typeface="ＭＳ Ｐゴシック" pitchFamily="-10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5A8B"/>
        </a:buClr>
        <a:buFont typeface="Lucida Grande"/>
        <a:buChar char="▸"/>
        <a:defRPr kern="1200">
          <a:solidFill>
            <a:srgbClr val="005A8B"/>
          </a:solidFill>
          <a:latin typeface="Arial Unicode MS"/>
          <a:ea typeface="ＭＳ Ｐゴシック" pitchFamily="-10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8B"/>
        </a:buClr>
        <a:buFont typeface="Lucida Grande"/>
        <a:buChar char="▸"/>
        <a:defRPr kern="1200">
          <a:solidFill>
            <a:srgbClr val="005A8B"/>
          </a:solidFill>
          <a:latin typeface="Arial Unicode MS"/>
          <a:ea typeface="ＭＳ Ｐゴシック" pitchFamily="-10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8B"/>
        </a:buClr>
        <a:buFont typeface="Lucida Grande"/>
        <a:buChar char="▸"/>
        <a:defRPr kern="1200">
          <a:solidFill>
            <a:srgbClr val="005A8B"/>
          </a:solidFill>
          <a:latin typeface="Arial Unicode MS"/>
          <a:ea typeface="ＭＳ Ｐゴシック" pitchFamily="-10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5A8B"/>
        </a:buClr>
        <a:buFont typeface="Lucida Grande"/>
        <a:buChar char="▸"/>
        <a:defRPr kern="1200">
          <a:solidFill>
            <a:srgbClr val="005A8B"/>
          </a:solidFill>
          <a:latin typeface="Arial Unicode MS"/>
          <a:ea typeface="ＭＳ Ｐゴシック" pitchFamily="-10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 descr="UMass-PP-b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fld id="{5B39D26C-E107-4D9A-A4C3-F0341CB00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57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572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100">
              <a:latin typeface="Arial" charset="0"/>
              <a:ea typeface="ヒラギノ角ゴ Pro W3" pitchFamily="-106" charset="-128"/>
              <a:cs typeface="+mn-cs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914400" y="6324600"/>
            <a:ext cx="6553200" cy="0"/>
          </a:xfrm>
          <a:prstGeom prst="line">
            <a:avLst/>
          </a:prstGeom>
          <a:noFill/>
          <a:ln w="6350">
            <a:solidFill>
              <a:srgbClr val="2D588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•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800">
          <a:solidFill>
            <a:srgbClr val="005389"/>
          </a:solidFill>
          <a:latin typeface="+mj-lt"/>
          <a:ea typeface="+mn-ea"/>
          <a:cs typeface="ヒラギノ角ゴ Pro W3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SzPct val="75000"/>
        <a:buFont typeface="Wingdings 3" pitchFamily="18" charset="2"/>
        <a:buChar char=""/>
        <a:defRPr sz="2200">
          <a:solidFill>
            <a:srgbClr val="737373"/>
          </a:solidFill>
          <a:latin typeface="+mn-lt"/>
          <a:ea typeface="+mn-ea"/>
          <a:cs typeface="ヒラギノ角ゴ Pro W3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ヒラギノ角ゴ Pro W3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7" descr="UMass-PP-b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572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100">
              <a:latin typeface="Arial" charset="0"/>
              <a:ea typeface="ヒラギノ角ゴ Pro W3" pitchFamily="-106" charset="-128"/>
              <a:cs typeface="+mn-cs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914400" y="6324600"/>
            <a:ext cx="6553200" cy="0"/>
          </a:xfrm>
          <a:prstGeom prst="line">
            <a:avLst/>
          </a:prstGeom>
          <a:noFill/>
          <a:ln w="6350">
            <a:solidFill>
              <a:srgbClr val="2D588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57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fld id="{8D1A6952-2671-47B3-B927-B2514F33B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219200" y="64008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•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800">
          <a:solidFill>
            <a:srgbClr val="005389"/>
          </a:solidFill>
          <a:latin typeface="+mj-lt"/>
          <a:ea typeface="+mn-ea"/>
          <a:cs typeface="ヒラギノ角ゴ Pro W3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SzPct val="75000"/>
        <a:buFont typeface="Wingdings 3" pitchFamily="18" charset="2"/>
        <a:buChar char=""/>
        <a:defRPr sz="2200">
          <a:solidFill>
            <a:srgbClr val="737373"/>
          </a:solidFill>
          <a:latin typeface="+mn-lt"/>
          <a:ea typeface="+mn-ea"/>
          <a:cs typeface="ヒラギノ角ゴ Pro W3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ヒラギノ角ゴ Pro W3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7" descr="UMass-PP-b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572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100">
              <a:latin typeface="Arial" charset="0"/>
              <a:ea typeface="ヒラギノ角ゴ Pro W3" pitchFamily="-106" charset="-128"/>
              <a:cs typeface="+mn-cs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914400" y="6324600"/>
            <a:ext cx="6553200" cy="0"/>
          </a:xfrm>
          <a:prstGeom prst="line">
            <a:avLst/>
          </a:prstGeom>
          <a:noFill/>
          <a:ln w="6350">
            <a:solidFill>
              <a:srgbClr val="2D588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57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fld id="{06892987-AB30-4D47-A112-676A01EBD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219200" y="64008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•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800">
          <a:solidFill>
            <a:srgbClr val="005389"/>
          </a:solidFill>
          <a:latin typeface="+mj-lt"/>
          <a:ea typeface="+mn-ea"/>
          <a:cs typeface="ヒラギノ角ゴ Pro W3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SzPct val="75000"/>
        <a:buFont typeface="Wingdings 3" pitchFamily="18" charset="2"/>
        <a:buChar char=""/>
        <a:defRPr sz="2200">
          <a:solidFill>
            <a:srgbClr val="737373"/>
          </a:solidFill>
          <a:latin typeface="+mn-lt"/>
          <a:ea typeface="+mn-ea"/>
          <a:cs typeface="ヒラギノ角ゴ Pro W3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ヒラギノ角ゴ Pro W3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7" descr="UMass-PP-b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572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100">
              <a:latin typeface="Arial" charset="0"/>
              <a:ea typeface="ヒラギノ角ゴ Pro W3" pitchFamily="-106" charset="-128"/>
              <a:cs typeface="+mn-cs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914400" y="6324600"/>
            <a:ext cx="6553200" cy="0"/>
          </a:xfrm>
          <a:prstGeom prst="line">
            <a:avLst/>
          </a:prstGeom>
          <a:noFill/>
          <a:ln w="6350">
            <a:solidFill>
              <a:srgbClr val="2D588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57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fld id="{4A5BE98D-CCBA-44D5-86FC-27D28C63D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 bwMode="auto">
          <a:xfrm>
            <a:off x="1219200" y="64008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•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800">
          <a:solidFill>
            <a:srgbClr val="005389"/>
          </a:solidFill>
          <a:latin typeface="+mj-lt"/>
          <a:ea typeface="+mn-ea"/>
          <a:cs typeface="ヒラギノ角ゴ Pro W3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SzPct val="75000"/>
        <a:buFont typeface="Wingdings 3" pitchFamily="18" charset="2"/>
        <a:buChar char=""/>
        <a:defRPr sz="2200">
          <a:solidFill>
            <a:srgbClr val="737373"/>
          </a:solidFill>
          <a:latin typeface="+mn-lt"/>
          <a:ea typeface="+mn-ea"/>
          <a:cs typeface="ヒラギノ角ゴ Pro W3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ヒラギノ角ゴ Pro W3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7" descr="UMass-PP-b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572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100">
              <a:latin typeface="Arial" charset="0"/>
              <a:ea typeface="ヒラギノ角ゴ Pro W3" pitchFamily="-106" charset="-128"/>
              <a:cs typeface="+mn-cs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914400" y="6324600"/>
            <a:ext cx="6553200" cy="0"/>
          </a:xfrm>
          <a:prstGeom prst="line">
            <a:avLst/>
          </a:prstGeom>
          <a:noFill/>
          <a:ln w="6350">
            <a:solidFill>
              <a:srgbClr val="2D588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57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fld id="{BD15BB41-BFA9-4FAD-BA6C-03F2B5130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 bwMode="auto">
          <a:xfrm>
            <a:off x="1219200" y="64008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•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800">
          <a:solidFill>
            <a:srgbClr val="005389"/>
          </a:solidFill>
          <a:latin typeface="+mj-lt"/>
          <a:ea typeface="+mn-ea"/>
          <a:cs typeface="ヒラギノ角ゴ Pro W3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SzPct val="75000"/>
        <a:buFont typeface="Wingdings 3" pitchFamily="18" charset="2"/>
        <a:buChar char=""/>
        <a:defRPr sz="2200">
          <a:solidFill>
            <a:srgbClr val="737373"/>
          </a:solidFill>
          <a:latin typeface="+mn-lt"/>
          <a:ea typeface="+mn-ea"/>
          <a:cs typeface="ヒラギノ角ゴ Pro W3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ヒラギノ角ゴ Pro W3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7" descr="UMass-PP-b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572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100">
              <a:latin typeface="Arial" charset="0"/>
              <a:ea typeface="ヒラギノ角ゴ Pro W3" pitchFamily="-106" charset="-128"/>
              <a:cs typeface="+mn-cs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914400" y="6324600"/>
            <a:ext cx="6553200" cy="0"/>
          </a:xfrm>
          <a:prstGeom prst="line">
            <a:avLst/>
          </a:prstGeom>
          <a:noFill/>
          <a:ln w="6350">
            <a:solidFill>
              <a:srgbClr val="2D588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57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fld id="{00DDBE5F-5185-43CB-9F01-22EC4439B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 bwMode="auto">
          <a:xfrm>
            <a:off x="1219200" y="64008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•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800">
          <a:solidFill>
            <a:srgbClr val="005389"/>
          </a:solidFill>
          <a:latin typeface="+mj-lt"/>
          <a:ea typeface="+mn-ea"/>
          <a:cs typeface="ヒラギノ角ゴ Pro W3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SzPct val="75000"/>
        <a:buFont typeface="Wingdings 3" pitchFamily="18" charset="2"/>
        <a:buChar char=""/>
        <a:defRPr sz="2200">
          <a:solidFill>
            <a:srgbClr val="737373"/>
          </a:solidFill>
          <a:latin typeface="+mn-lt"/>
          <a:ea typeface="+mn-ea"/>
          <a:cs typeface="ヒラギノ角ゴ Pro W3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ヒラギノ角ゴ Pro W3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7" descr="UMass-PP-b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572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100">
              <a:latin typeface="Arial" charset="0"/>
              <a:ea typeface="ヒラギノ角ゴ Pro W3" pitchFamily="-106" charset="-128"/>
              <a:cs typeface="+mn-cs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914400" y="6324600"/>
            <a:ext cx="6553200" cy="0"/>
          </a:xfrm>
          <a:prstGeom prst="line">
            <a:avLst/>
          </a:prstGeom>
          <a:noFill/>
          <a:ln w="6350">
            <a:solidFill>
              <a:srgbClr val="2D588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909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57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90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4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fld id="{FC159D0A-21F5-4843-8C4C-6A152ED38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1219200" y="64008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•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800">
          <a:solidFill>
            <a:srgbClr val="005389"/>
          </a:solidFill>
          <a:latin typeface="+mj-lt"/>
          <a:ea typeface="+mn-ea"/>
          <a:cs typeface="ヒラギノ角ゴ Pro W3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SzPct val="75000"/>
        <a:buFont typeface="Wingdings 3" pitchFamily="18" charset="2"/>
        <a:buChar char=""/>
        <a:defRPr sz="2200">
          <a:solidFill>
            <a:srgbClr val="737373"/>
          </a:solidFill>
          <a:latin typeface="+mn-lt"/>
          <a:ea typeface="+mn-ea"/>
          <a:cs typeface="ヒラギノ角ゴ Pro W3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ヒラギノ角ゴ Pro W3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7" descr="UMass-PP-b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572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 sz="1100">
              <a:latin typeface="Arial" charset="0"/>
              <a:ea typeface="ヒラギノ角ゴ Pro W3" pitchFamily="-106" charset="-128"/>
              <a:cs typeface="+mn-cs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914400" y="6324600"/>
            <a:ext cx="6553200" cy="0"/>
          </a:xfrm>
          <a:prstGeom prst="line">
            <a:avLst/>
          </a:prstGeom>
          <a:noFill/>
          <a:ln w="6350">
            <a:solidFill>
              <a:srgbClr val="2D588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0138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57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fld id="{C9E3FC90-F342-4B98-B71C-79A08E654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 bwMode="auto">
          <a:xfrm>
            <a:off x="1219200" y="64008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5389"/>
                </a:solidFill>
                <a:latin typeface="+mj-lt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Research Reinvisioned for the 21st Century</a:t>
            </a: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pitchFamily="-10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•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800">
          <a:solidFill>
            <a:srgbClr val="005389"/>
          </a:solidFill>
          <a:latin typeface="+mj-lt"/>
          <a:ea typeface="+mn-ea"/>
          <a:cs typeface="ヒラギノ角ゴ Pro W3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05389"/>
        </a:buClr>
        <a:buSzPct val="75000"/>
        <a:buFont typeface="Wingdings 3" pitchFamily="18" charset="2"/>
        <a:buChar char=""/>
        <a:defRPr sz="2200">
          <a:solidFill>
            <a:srgbClr val="737373"/>
          </a:solidFill>
          <a:latin typeface="+mn-lt"/>
          <a:ea typeface="+mn-ea"/>
          <a:cs typeface="ヒラギノ角ゴ Pro W3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Char char="–"/>
        <a:defRPr sz="2000">
          <a:solidFill>
            <a:srgbClr val="005389"/>
          </a:solidFill>
          <a:latin typeface="+mn-lt"/>
          <a:ea typeface="+mn-ea"/>
          <a:cs typeface="ヒラギノ角ゴ Pro W3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ヒラギノ角ゴ Pro W3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an.Mutchler@umb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446879"/>
            <a:ext cx="7772400" cy="1470025"/>
          </a:xfrm>
        </p:spPr>
        <p:txBody>
          <a:bodyPr/>
          <a:lstStyle/>
          <a:p>
            <a:r>
              <a:rPr lang="en-US" sz="3800" b="1" dirty="0" smtClean="0">
                <a:solidFill>
                  <a:schemeClr val="bg1"/>
                </a:solidFill>
              </a:rPr>
              <a:t>Advancing an Age Friendly Quincy</a:t>
            </a:r>
            <a:endParaRPr lang="en-US" sz="3800" b="1" dirty="0">
              <a:solidFill>
                <a:schemeClr val="bg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66800" y="4038600"/>
            <a:ext cx="6858000" cy="2209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Caitlin Coyle, PhD</a:t>
            </a:r>
          </a:p>
          <a:p>
            <a:r>
              <a:rPr lang="en-US" sz="2400" dirty="0" smtClean="0"/>
              <a:t>Beth Rouleau, MA</a:t>
            </a:r>
          </a:p>
          <a:p>
            <a:r>
              <a:rPr lang="en-US" sz="2400" dirty="0" smtClean="0"/>
              <a:t>Mary Krebs</a:t>
            </a:r>
            <a:r>
              <a:rPr lang="en-US" sz="2400" smtClean="0"/>
              <a:t>, MS</a:t>
            </a:r>
            <a:endParaRPr lang="en-US" sz="2400" dirty="0"/>
          </a:p>
          <a:p>
            <a:r>
              <a:rPr lang="en-US" sz="2400" dirty="0"/>
              <a:t>Center for Social &amp; Demographic Research on Aging</a:t>
            </a:r>
          </a:p>
          <a:p>
            <a:r>
              <a:rPr lang="en-US" sz="2400" dirty="0"/>
              <a:t>Gerontology Institute</a:t>
            </a:r>
          </a:p>
          <a:p>
            <a:r>
              <a:rPr lang="en-US" sz="2400" dirty="0"/>
              <a:t>UMass </a:t>
            </a:r>
            <a:r>
              <a:rPr lang="en-US" sz="2400" dirty="0" smtClean="0"/>
              <a:t>Boston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2818" y="1752600"/>
            <a:ext cx="1985963" cy="198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74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Thank you!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Caitlin Coyle, PhD</a:t>
            </a:r>
          </a:p>
          <a:p>
            <a:r>
              <a:rPr lang="en-US" sz="2400" dirty="0" smtClean="0"/>
              <a:t>Gerontology at UMass Boston</a:t>
            </a:r>
          </a:p>
          <a:p>
            <a:r>
              <a:rPr lang="en-US" sz="2400" dirty="0" err="1"/>
              <a:t>c</a:t>
            </a:r>
            <a:r>
              <a:rPr lang="en-US" sz="2400" dirty="0" err="1" smtClean="0"/>
              <a:t>aitlin.coyle@umb.edu</a:t>
            </a:r>
            <a:endParaRPr lang="en-US" sz="2400" dirty="0" smtClean="0"/>
          </a:p>
          <a:p>
            <a:endParaRPr lang="en-US" sz="2400" dirty="0">
              <a:hlinkClick r:id="rId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614F85E-BB00-4FC1-BE8B-9FA3DA7B3B0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4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Collaborative Efforts in the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 Hill Regional Coordinating Council is leading the effort, in partnership with MAPC, </a:t>
            </a:r>
            <a:r>
              <a:rPr lang="en-US" dirty="0" err="1" smtClean="0"/>
              <a:t>Umass</a:t>
            </a:r>
            <a:r>
              <a:rPr lang="en-US" dirty="0" smtClean="0"/>
              <a:t> Boston, </a:t>
            </a:r>
            <a:r>
              <a:rPr lang="en-US" dirty="0" err="1" smtClean="0"/>
              <a:t>WalkBoston</a:t>
            </a:r>
            <a:r>
              <a:rPr lang="en-US" dirty="0" smtClean="0"/>
              <a:t> and municipal partners. Their work is supported by Tufts Health Plan Foundation, Beth Israel-Milton and South Shore Hospital.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387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5A8B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An Age Friendly Community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38562" y="1527093"/>
            <a:ext cx="3510412" cy="3730707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en-US" sz="3000" dirty="0" smtClean="0"/>
              <a:t> </a:t>
            </a:r>
            <a:endParaRPr lang="en-US" sz="2800" i="1" dirty="0" smtClean="0"/>
          </a:p>
          <a:p>
            <a:pPr marL="514350" lvl="1" indent="-514350">
              <a:spcBef>
                <a:spcPts val="0"/>
              </a:spcBef>
              <a:spcAft>
                <a:spcPts val="200"/>
              </a:spcAft>
              <a:buClrTx/>
              <a:buSzPct val="100000"/>
              <a:buFont typeface="Arial" panose="020B0604020202020204" pitchFamily="34" charset="0"/>
              <a:buChar char="•"/>
            </a:pPr>
            <a:endParaRPr lang="en-US" b="1" dirty="0"/>
          </a:p>
          <a:p>
            <a:pPr marL="91440" lvl="1" indent="-91440" algn="ctr">
              <a:spcBef>
                <a:spcPts val="1200"/>
              </a:spcBef>
              <a:spcAft>
                <a:spcPts val="200"/>
              </a:spcAft>
              <a:buClrTx/>
              <a:buSzPct val="100000"/>
              <a:buFont typeface="Calibri" panose="020F0502020204030204" pitchFamily="34" charset="0"/>
              <a:buChar char=" "/>
            </a:pPr>
            <a:endParaRPr lang="en-US" sz="2800" i="1" dirty="0" smtClean="0"/>
          </a:p>
          <a:p>
            <a:pPr marL="91440" lvl="1" indent="-91440" algn="ctr">
              <a:spcBef>
                <a:spcPts val="1200"/>
              </a:spcBef>
              <a:spcAft>
                <a:spcPts val="200"/>
              </a:spcAft>
              <a:buClrTx/>
              <a:buSzPct val="100000"/>
              <a:buFont typeface="Calibri" panose="020F0502020204030204" pitchFamily="34" charset="0"/>
              <a:buChar char=" "/>
            </a:pPr>
            <a:endParaRPr lang="en-US" sz="2800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11243" y="1417638"/>
            <a:ext cx="5721213" cy="5187903"/>
            <a:chOff x="2006745" y="809601"/>
            <a:chExt cx="5184653" cy="5238796"/>
          </a:xfrm>
        </p:grpSpPr>
        <p:grpSp>
          <p:nvGrpSpPr>
            <p:cNvPr id="7" name="Group 6"/>
            <p:cNvGrpSpPr/>
            <p:nvPr/>
          </p:nvGrpSpPr>
          <p:grpSpPr>
            <a:xfrm>
              <a:off x="3474948" y="863744"/>
              <a:ext cx="908550" cy="2190811"/>
              <a:chOff x="3474948" y="863744"/>
              <a:chExt cx="908550" cy="2190811"/>
            </a:xfrm>
          </p:grpSpPr>
          <p:sp>
            <p:nvSpPr>
              <p:cNvPr id="31" name="Oval 30"/>
              <p:cNvSpPr/>
              <p:nvPr/>
            </p:nvSpPr>
            <p:spPr>
              <a:xfrm rot="14700000" flipH="1">
                <a:off x="2833817" y="1504875"/>
                <a:ext cx="2190811" cy="908550"/>
              </a:xfrm>
              <a:prstGeom prst="ellipse">
                <a:avLst/>
              </a:prstGeom>
              <a:solidFill>
                <a:srgbClr val="F6BB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3916289">
                <a:off x="2970230" y="1702054"/>
                <a:ext cx="18937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d-ID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3207"/>
                    </a:solidFill>
                    <a:effectLst/>
                    <a:uLnTx/>
                    <a:uFillTx/>
                  </a:rPr>
                  <a:t>Transportation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715038" y="809601"/>
              <a:ext cx="908550" cy="2190811"/>
              <a:chOff x="4715038" y="809601"/>
              <a:chExt cx="908550" cy="2190811"/>
            </a:xfrm>
          </p:grpSpPr>
          <p:sp>
            <p:nvSpPr>
              <p:cNvPr id="29" name="Oval 28"/>
              <p:cNvSpPr/>
              <p:nvPr/>
            </p:nvSpPr>
            <p:spPr>
              <a:xfrm rot="17400000" flipH="1">
                <a:off x="4073907" y="1450732"/>
                <a:ext cx="2190811" cy="908550"/>
              </a:xfrm>
              <a:prstGeom prst="ellipse">
                <a:avLst/>
              </a:prstGeom>
              <a:solidFill>
                <a:srgbClr val="F6BB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 rot="17401892">
                <a:off x="4200328" y="1747035"/>
                <a:ext cx="18937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d-ID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3207"/>
                    </a:solidFill>
                    <a:effectLst/>
                    <a:uLnTx/>
                    <a:uFillTx/>
                  </a:rPr>
                  <a:t>Housing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013288" y="2458284"/>
              <a:ext cx="2190811" cy="908550"/>
              <a:chOff x="2048499" y="2372290"/>
              <a:chExt cx="2190811" cy="908550"/>
            </a:xfrm>
          </p:grpSpPr>
          <p:sp>
            <p:nvSpPr>
              <p:cNvPr id="27" name="Oval 26"/>
              <p:cNvSpPr/>
              <p:nvPr/>
            </p:nvSpPr>
            <p:spPr>
              <a:xfrm rot="12000000" flipH="1">
                <a:off x="2048499" y="2372290"/>
                <a:ext cx="2190811" cy="908550"/>
              </a:xfrm>
              <a:prstGeom prst="ellipse">
                <a:avLst/>
              </a:prstGeom>
              <a:solidFill>
                <a:srgbClr val="F6BB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 rot="1308890">
                <a:off x="2057246" y="2602248"/>
                <a:ext cx="189377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A3207"/>
                    </a:solidFill>
                    <a:effectLst/>
                    <a:uLnTx/>
                    <a:uFillTx/>
                  </a:rPr>
                  <a:t>Outdoor space and buildings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006745" y="2289322"/>
              <a:ext cx="5184653" cy="3759075"/>
              <a:chOff x="2006745" y="2289322"/>
              <a:chExt cx="5184653" cy="3759075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4803128" y="3803443"/>
                <a:ext cx="908550" cy="2190811"/>
                <a:chOff x="4803128" y="3803443"/>
                <a:chExt cx="908550" cy="2190811"/>
              </a:xfrm>
            </p:grpSpPr>
            <p:sp>
              <p:nvSpPr>
                <p:cNvPr id="25" name="Oval 24"/>
                <p:cNvSpPr/>
                <p:nvPr/>
              </p:nvSpPr>
              <p:spPr>
                <a:xfrm rot="14700000" flipH="1">
                  <a:off x="4161997" y="4444574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 rot="3916289">
                  <a:off x="4330718" y="4673670"/>
                  <a:ext cx="189377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id-ID"/>
                  </a:defPPr>
                  <a:lvl1pPr algn="ctr">
                    <a:defRPr sz="1600" b="1">
                      <a:solidFill>
                        <a:schemeClr val="bg1">
                          <a:lumMod val="85000"/>
                        </a:schemeClr>
                      </a:solidFill>
                    </a:defRPr>
                  </a:lvl1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d-ID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Civic participation </a:t>
                  </a:r>
                  <a:r>
                    <a:rPr kumimoji="0" lang="id-ID" sz="16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an</a:t>
                  </a:r>
                  <a:r>
                    <a:rPr kumimoji="0" lang="en-US" sz="16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d</a:t>
                  </a:r>
                  <a:r>
                    <a:rPr kumimoji="0" lang="id-ID" sz="16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 </a:t>
                  </a:r>
                  <a:r>
                    <a:rPr kumimoji="0" lang="id-ID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employment</a:t>
                  </a: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4989069" y="2289322"/>
                <a:ext cx="2190811" cy="908550"/>
                <a:chOff x="4989069" y="2289322"/>
                <a:chExt cx="2190811" cy="908550"/>
              </a:xfrm>
            </p:grpSpPr>
            <p:sp>
              <p:nvSpPr>
                <p:cNvPr id="23" name="Oval 22"/>
                <p:cNvSpPr/>
                <p:nvPr/>
              </p:nvSpPr>
              <p:spPr>
                <a:xfrm rot="9300000" flipH="1">
                  <a:off x="4989069" y="2289322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 rot="20167534">
                  <a:off x="5188808" y="2509592"/>
                  <a:ext cx="18937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d-ID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Social participation</a:t>
                  </a: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3563038" y="3857586"/>
                <a:ext cx="908550" cy="2190811"/>
                <a:chOff x="3563038" y="3857586"/>
                <a:chExt cx="908550" cy="2190811"/>
              </a:xfrm>
            </p:grpSpPr>
            <p:sp>
              <p:nvSpPr>
                <p:cNvPr id="21" name="Oval 20"/>
                <p:cNvSpPr/>
                <p:nvPr/>
              </p:nvSpPr>
              <p:spPr>
                <a:xfrm rot="17400000" flipH="1">
                  <a:off x="2921907" y="4498717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 rot="17511420">
                  <a:off x="3089994" y="4717521"/>
                  <a:ext cx="189377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id-ID"/>
                  </a:defPPr>
                  <a:lvl1pPr algn="ctr">
                    <a:defRPr sz="1600" b="1">
                      <a:solidFill>
                        <a:schemeClr val="bg1">
                          <a:lumMod val="85000"/>
                        </a:schemeClr>
                      </a:solidFill>
                    </a:defRPr>
                  </a:lvl1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d-ID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Communication and information</a:t>
                  </a:r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2006745" y="3660127"/>
                <a:ext cx="2190811" cy="908550"/>
                <a:chOff x="2006745" y="3660127"/>
                <a:chExt cx="2190811" cy="908550"/>
              </a:xfrm>
            </p:grpSpPr>
            <p:sp>
              <p:nvSpPr>
                <p:cNvPr id="19" name="Oval 18"/>
                <p:cNvSpPr/>
                <p:nvPr/>
              </p:nvSpPr>
              <p:spPr>
                <a:xfrm rot="9300000" flipH="1">
                  <a:off x="2006745" y="3660127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 rot="20167534">
                  <a:off x="2125088" y="3833605"/>
                  <a:ext cx="189377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id-ID"/>
                  </a:defPPr>
                  <a:lvl1pPr algn="ctr">
                    <a:defRPr sz="1600" b="1">
                      <a:solidFill>
                        <a:schemeClr val="bg1">
                          <a:lumMod val="85000"/>
                        </a:schemeClr>
                      </a:solidFill>
                    </a:defRPr>
                  </a:lvl1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Community support and health services</a:t>
                  </a: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5000587" y="3529413"/>
                <a:ext cx="2190811" cy="908550"/>
                <a:chOff x="5000587" y="3529413"/>
                <a:chExt cx="2190811" cy="908550"/>
              </a:xfrm>
            </p:grpSpPr>
            <p:sp>
              <p:nvSpPr>
                <p:cNvPr id="17" name="Oval 16"/>
                <p:cNvSpPr/>
                <p:nvPr/>
              </p:nvSpPr>
              <p:spPr>
                <a:xfrm rot="12000000" flipH="1">
                  <a:off x="5000587" y="3529413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 rot="1187885">
                  <a:off x="5175647" y="3718015"/>
                  <a:ext cx="189377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id-ID"/>
                  </a:defPPr>
                  <a:lvl1pPr algn="ctr">
                    <a:defRPr sz="1600" b="1">
                      <a:solidFill>
                        <a:schemeClr val="bg1">
                          <a:lumMod val="85000"/>
                        </a:schemeClr>
                      </a:solidFill>
                    </a:defRPr>
                  </a:lvl1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d-ID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Respect and social inclusion</a:t>
                  </a:r>
                </a:p>
              </p:txBody>
            </p:sp>
          </p:grpSp>
          <p:sp>
            <p:nvSpPr>
              <p:cNvPr id="16" name="Oval 15"/>
              <p:cNvSpPr/>
              <p:nvPr/>
            </p:nvSpPr>
            <p:spPr>
              <a:xfrm>
                <a:off x="3852716" y="2667091"/>
                <a:ext cx="1523817" cy="1523817"/>
              </a:xfrm>
              <a:prstGeom prst="ellipse">
                <a:avLst/>
              </a:prstGeom>
              <a:solidFill>
                <a:srgbClr val="B78B4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72000" tIns="36000" rIns="72000" bIns="3600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700" b="1" kern="0" dirty="0" smtClean="0">
                    <a:solidFill>
                      <a:prstClr val="white"/>
                    </a:solidFill>
                  </a:rPr>
                  <a:t>Age Friendly Quincy</a:t>
                </a:r>
                <a:endParaRPr kumimoji="0" lang="id-ID" sz="17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33" name="TextBox 32"/>
          <p:cNvSpPr txBox="1"/>
          <p:nvPr/>
        </p:nvSpPr>
        <p:spPr>
          <a:xfrm>
            <a:off x="6153005" y="1829236"/>
            <a:ext cx="2286000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Designated an AF community in 2018</a:t>
            </a:r>
          </a:p>
          <a:p>
            <a:endParaRPr lang="en-US" dirty="0"/>
          </a:p>
          <a:p>
            <a:r>
              <a:rPr lang="en-US" dirty="0" smtClean="0"/>
              <a:t>Committed to DF  in 2017</a:t>
            </a:r>
          </a:p>
          <a:p>
            <a:endParaRPr lang="en-US" dirty="0"/>
          </a:p>
          <a:p>
            <a:r>
              <a:rPr lang="en-US" dirty="0" smtClean="0"/>
              <a:t>Complete Streets initiative underway</a:t>
            </a:r>
          </a:p>
          <a:p>
            <a:endParaRPr lang="en-US" dirty="0"/>
          </a:p>
          <a:p>
            <a:r>
              <a:rPr lang="en-US" dirty="0" smtClean="0"/>
              <a:t>Quincy 400 underway</a:t>
            </a:r>
          </a:p>
          <a:p>
            <a:endParaRPr lang="en-US" dirty="0"/>
          </a:p>
          <a:p>
            <a:r>
              <a:rPr lang="en-US" dirty="0" smtClean="0"/>
              <a:t>Housing production plan and </a:t>
            </a:r>
            <a:r>
              <a:rPr lang="en-US" smtClean="0"/>
              <a:t>related initiatives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9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Quincy’s 60+ population and projections to 2030</a:t>
            </a:r>
            <a:endParaRPr lang="en-US" sz="28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744518924"/>
              </p:ext>
            </p:extLst>
          </p:nvPr>
        </p:nvGraphicFramePr>
        <p:xfrm>
          <a:off x="762000" y="1295400"/>
          <a:ext cx="6562725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676274" y="5343525"/>
            <a:ext cx="5267326" cy="1072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Source: Population figures for 2010 are from the U.S. Census. 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 The four sets of projections for 2020 and 2030 are from two different sources: 1. Donahue Alternative and Vintage projections are estimated by the Donahue Institute, University of Massachusetts http://pep.donahue-institute.org/ 2. MAPC Status Quo (SQ) and Stronger Region (SR) Scenarios projections are prepared by the Metropolitan Area Planning Council https://www.mapc.org/learn/projections/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36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33800"/>
            <a:ext cx="7507287" cy="13620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we heard…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70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Conversations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facilitated community conversations in each of the 7 communities in the “metro Quincy area”</a:t>
            </a:r>
          </a:p>
          <a:p>
            <a:pPr lvl="2"/>
            <a:r>
              <a:rPr lang="en-US" dirty="0" smtClean="0"/>
              <a:t>Randolph</a:t>
            </a:r>
          </a:p>
          <a:p>
            <a:pPr lvl="2"/>
            <a:r>
              <a:rPr lang="en-US" dirty="0" smtClean="0"/>
              <a:t>Weymouth</a:t>
            </a:r>
          </a:p>
          <a:p>
            <a:pPr lvl="2"/>
            <a:r>
              <a:rPr lang="en-US" dirty="0" smtClean="0"/>
              <a:t>Quincy</a:t>
            </a:r>
          </a:p>
          <a:p>
            <a:pPr lvl="2"/>
            <a:r>
              <a:rPr lang="en-US" dirty="0" smtClean="0"/>
              <a:t>Braintree</a:t>
            </a:r>
          </a:p>
          <a:p>
            <a:pPr lvl="2"/>
            <a:r>
              <a:rPr lang="en-US" dirty="0" smtClean="0"/>
              <a:t>Milton</a:t>
            </a:r>
          </a:p>
          <a:p>
            <a:pPr lvl="2"/>
            <a:r>
              <a:rPr lang="en-US" dirty="0" smtClean="0"/>
              <a:t>Hull</a:t>
            </a:r>
          </a:p>
          <a:p>
            <a:pPr lvl="2"/>
            <a:r>
              <a:rPr lang="en-US" dirty="0" smtClean="0"/>
              <a:t>Hingham</a:t>
            </a:r>
          </a:p>
          <a:p>
            <a:endParaRPr lang="en-US" dirty="0"/>
          </a:p>
          <a:p>
            <a:r>
              <a:rPr lang="en-US" dirty="0" smtClean="0"/>
              <a:t>We facilitated 2 community conversations in Quincy</a:t>
            </a:r>
          </a:p>
          <a:p>
            <a:pPr lvl="1"/>
            <a:r>
              <a:rPr lang="en-US" dirty="0" smtClean="0"/>
              <a:t>A total of  ~20 attendees in total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362075-1955-40A9-9741-A2C5F4D0422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7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9232" y="228600"/>
            <a:ext cx="8229600" cy="3200400"/>
          </a:xfrm>
        </p:spPr>
        <p:txBody>
          <a:bodyPr>
            <a:normAutofit/>
          </a:bodyPr>
          <a:lstStyle/>
          <a:p>
            <a:r>
              <a:rPr lang="en-US" sz="4400" i="1" dirty="0"/>
              <a:t/>
            </a:r>
            <a:br>
              <a:rPr lang="en-US" sz="4400" i="1" dirty="0"/>
            </a:br>
            <a:endParaRPr lang="en-US" sz="44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362075-1955-40A9-9741-A2C5F4D0422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282809"/>
              </p:ext>
            </p:extLst>
          </p:nvPr>
        </p:nvGraphicFramePr>
        <p:xfrm>
          <a:off x="160557" y="457200"/>
          <a:ext cx="8846949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415">
                  <a:extLst>
                    <a:ext uri="{9D8B030D-6E8A-4147-A177-3AD203B41FA5}">
                      <a16:colId xmlns:a16="http://schemas.microsoft.com/office/drawing/2014/main" val="1034622425"/>
                    </a:ext>
                  </a:extLst>
                </a:gridCol>
                <a:gridCol w="6991534">
                  <a:extLst>
                    <a:ext uri="{9D8B030D-6E8A-4147-A177-3AD203B41FA5}">
                      <a16:colId xmlns:a16="http://schemas.microsoft.com/office/drawing/2014/main" val="324995524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Description</a:t>
                      </a:r>
                      <a:r>
                        <a:rPr lang="en-US" baseline="0" dirty="0" smtClean="0"/>
                        <a:t> of Accessibility Needs in Quincy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1548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 smtClean="0"/>
                        <a:t>Barriers to Access</a:t>
                      </a:r>
                      <a:r>
                        <a:rPr lang="en-US" b="1" u="sng" baseline="0" dirty="0" smtClean="0"/>
                        <a:t>ing Transportation</a:t>
                      </a:r>
                      <a:endParaRPr lang="en-US" b="1" u="sng" dirty="0" smtClean="0"/>
                    </a:p>
                    <a:p>
                      <a:pPr algn="ctr"/>
                      <a:endParaRPr lang="en-US" sz="1800" b="1" i="0" u="sng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Costs of </a:t>
                      </a:r>
                      <a:r>
                        <a:rPr lang="en-US" sz="18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alternative transportation options (COA, ride share, taxi etc.)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Waitlists for nonmedical appointments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Geographic isolation in parts of the City—connecting via transport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Lack of awareness among residents about options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Distance to MBTA locations where reduced fare cards can be obtained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4622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 smtClean="0"/>
                        <a:t>Pedestrian Safety</a:t>
                      </a:r>
                      <a:r>
                        <a:rPr lang="en-US" b="1" u="sng" baseline="0" dirty="0" smtClean="0"/>
                        <a:t> &amp; Traffic</a:t>
                      </a:r>
                      <a:endParaRPr lang="en-US" b="1" u="sng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Pedestrian safety in addition to traffic demands manifest an unsustainable situation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06448"/>
                  </a:ext>
                </a:extLst>
              </a:tr>
              <a:tr h="10381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 smtClean="0"/>
                        <a:t>Uneven </a:t>
                      </a:r>
                      <a:r>
                        <a:rPr lang="en-US" b="1" u="sng" baseline="0" dirty="0" smtClean="0"/>
                        <a:t>Communication Among Stakeholders</a:t>
                      </a:r>
                      <a:endParaRPr lang="en-US" b="1" u="sng" dirty="0" smtClean="0"/>
                    </a:p>
                    <a:p>
                      <a:pPr algn="ctr"/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Language barriers to information and stigma (</a:t>
                      </a:r>
                      <a:r>
                        <a:rPr lang="en-US" sz="1800" b="0" i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</a:t>
                      </a: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The RIDE and long wait times) are ongoing issues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Limited opportunity for “community stakeholders” to communicate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/>
                        <a:t>Other: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Housing challenges are ubiquitous among residents and agency-level stakeholders across two</a:t>
                      </a:r>
                      <a:r>
                        <a:rPr lang="en-US" sz="18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community conversations</a:t>
                      </a:r>
                      <a:endParaRPr lang="en-US" sz="18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sense of inclusion in</a:t>
                      </a:r>
                      <a:r>
                        <a:rPr lang="en-US" sz="18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the City was debated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195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66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392"/>
            <a:ext cx="8229600" cy="1143000"/>
          </a:xfrm>
        </p:spPr>
        <p:txBody>
          <a:bodyPr/>
          <a:lstStyle/>
          <a:p>
            <a:r>
              <a:rPr lang="en-US" dirty="0" smtClean="0"/>
              <a:t>Suggested Action Steps to Address Needs: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219200"/>
            <a:ext cx="7848600" cy="510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Plan for growth in the older adult population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Continue to prioritize the progress of the Complete Streets initiative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 smtClean="0"/>
              <a:t>Consider ways to involve residents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Explore the provision of added nonmedical transportation for seniors/persons with disabilities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Consider continuing the Quincy 400 committee beyond to expand its mission to promoting inclusion in the City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Conduct a “communication audit” as a way of devising more streamlined mechanisms for getting information to community partners and residents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Facilitate a quarterly “community stakeholder” coffee hour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Engage with neighboring communities to consider shared housing plans or collaborative non medical transportation options.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50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Next Steps Towards Age-Friendliness: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an age friendly steering committee</a:t>
            </a:r>
          </a:p>
          <a:p>
            <a:pPr lvl="1"/>
            <a:r>
              <a:rPr lang="en-US" dirty="0" smtClean="0"/>
              <a:t>Engage residents in the process</a:t>
            </a:r>
          </a:p>
          <a:p>
            <a:pPr lvl="1"/>
            <a:endParaRPr lang="en-US" dirty="0"/>
          </a:p>
          <a:p>
            <a:r>
              <a:rPr lang="en-US" dirty="0" smtClean="0"/>
              <a:t>Conduct a review of recent planning processes in Quincy to identify existing “age friendly efforts” and incorporate age friendly language where appropriate</a:t>
            </a:r>
          </a:p>
          <a:p>
            <a:endParaRPr lang="en-US" dirty="0"/>
          </a:p>
          <a:p>
            <a:r>
              <a:rPr lang="en-US" dirty="0" smtClean="0"/>
              <a:t>Develop a set of priority areas for the City to move towards its age friendly goals</a:t>
            </a:r>
          </a:p>
          <a:p>
            <a:pPr lvl="1"/>
            <a:r>
              <a:rPr lang="en-US" dirty="0" smtClean="0"/>
              <a:t>Involve the steering committee in taking action within those priority areas</a:t>
            </a:r>
          </a:p>
        </p:txBody>
      </p:sp>
    </p:spTree>
    <p:extLst>
      <p:ext uri="{BB962C8B-B14F-4D97-AF65-F5344CB8AC3E}">
        <p14:creationId xmlns:p14="http://schemas.microsoft.com/office/powerpoint/2010/main" val="45352535"/>
      </p:ext>
    </p:extLst>
  </p:cSld>
  <p:clrMapOvr>
    <a:masterClrMapping/>
  </p:clrMapOvr>
</p:sld>
</file>

<file path=ppt/theme/theme1.xml><?xml version="1.0" encoding="utf-8"?>
<a:theme xmlns:a="http://schemas.openxmlformats.org/drawingml/2006/main" name="UMB theme">
  <a:themeElements>
    <a:clrScheme name="1_Blank Presentatio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1_Blank Presentation">
      <a:majorFont>
        <a:latin typeface="Arial Bold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Blank Presentation">
  <a:themeElements>
    <a:clrScheme name="9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Blank Presentation">
      <a:majorFont>
        <a:latin typeface="Arial Bold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lnDef>
  </a:objectDefaults>
  <a:extraClrSchemeLst>
    <a:extraClrScheme>
      <a:clrScheme name="9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Blank Presentation">
  <a:themeElements>
    <a:clrScheme name="10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0_Blank Presentation">
      <a:majorFont>
        <a:latin typeface="Arial Bold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lnDef>
  </a:objectDefaults>
  <a:extraClrSchemeLst>
    <a:extraClrScheme>
      <a:clrScheme name="10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Blank Presentation">
  <a:themeElements>
    <a:clrScheme name="1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_Blank Presentation">
      <a:majorFont>
        <a:latin typeface="Arial Bold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lnDef>
  </a:objectDefaults>
  <a:extraClrSchemeLst>
    <a:extraClrScheme>
      <a:clrScheme name="1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UMassBoston-PP-template.ppt-0109">
  <a:themeElements>
    <a:clrScheme name="UMassBoston-PP-template.ppt-01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MassBoston-PP-template.ppt-0109">
      <a:majorFont>
        <a:latin typeface="Arial Bold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lnDef>
  </a:objectDefaults>
  <a:extraClrSchemeLst>
    <a:extraClrScheme>
      <a:clrScheme name="UMassBoston-PP-template.ppt-01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assBoston-PP-template.ppt-01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assBoston-PP-template.ppt-01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assBoston-PP-template.ppt-01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assBoston-PP-template.ppt-01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assBoston-PP-template.ppt-01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assBoston-PP-template.ppt-01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assBoston-PP-template.ppt-01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assBoston-PP-template.ppt-01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assBoston-PP-template.ppt-01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assBoston-PP-template.ppt-01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assBoston-PP-template.ppt-01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2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Blank Presentation">
      <a:majorFont>
        <a:latin typeface="Arial Bold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3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Blank Presentation">
      <a:majorFont>
        <a:latin typeface="Arial Bold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lnDef>
  </a:objectDefaults>
  <a:extraClrSchemeLst>
    <a:extraClrScheme>
      <a:clrScheme name="3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lank Presentation">
  <a:themeElements>
    <a:clrScheme name="4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Blank Presentation">
      <a:majorFont>
        <a:latin typeface="Arial Bold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lnDef>
  </a:objectDefaults>
  <a:extraClrSchemeLst>
    <a:extraClrScheme>
      <a:clrScheme name="4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lank Presentation">
  <a:themeElements>
    <a:clrScheme name="5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Blank Presentation">
      <a:majorFont>
        <a:latin typeface="Arial Bold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lnDef>
  </a:objectDefaults>
  <a:extraClrSchemeLst>
    <a:extraClrScheme>
      <a:clrScheme name="5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Blank Presentation">
  <a:themeElements>
    <a:clrScheme name="6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Blank Presentation">
      <a:majorFont>
        <a:latin typeface="Arial Bold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lnDef>
  </a:objectDefaults>
  <a:extraClrSchemeLst>
    <a:extraClrScheme>
      <a:clrScheme name="6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Blank Presentation">
  <a:themeElements>
    <a:clrScheme name="7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Blank Presentation">
      <a:majorFont>
        <a:latin typeface="Arial Bold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lnDef>
  </a:objectDefaults>
  <a:extraClrSchemeLst>
    <a:extraClrScheme>
      <a:clrScheme name="7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Blank Presentation">
  <a:themeElements>
    <a:clrScheme name="8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Blank Presentation">
      <a:majorFont>
        <a:latin typeface="Arial Bold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ea typeface="ヒラギノ角ゴ Pro W3" pitchFamily="-106" charset="-128"/>
          </a:defRPr>
        </a:defPPr>
      </a:lstStyle>
    </a:lnDef>
  </a:objectDefaults>
  <a:extraClrSchemeLst>
    <a:extraClrScheme>
      <a:clrScheme name="8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5EFA3785FC50438A5CE0467113ADF5" ma:contentTypeVersion="12" ma:contentTypeDescription="Create a new document." ma:contentTypeScope="" ma:versionID="168cd0c61b1cb03dd163b6a8e503f64b">
  <xsd:schema xmlns:xsd="http://www.w3.org/2001/XMLSchema" xmlns:xs="http://www.w3.org/2001/XMLSchema" xmlns:p="http://schemas.microsoft.com/office/2006/metadata/properties" xmlns:ns3="28333d97-f83f-43f0-8e2a-d0a9ba9678ac" xmlns:ns4="6c122e25-6aea-44cb-9533-f337dbfc1912" targetNamespace="http://schemas.microsoft.com/office/2006/metadata/properties" ma:root="true" ma:fieldsID="113eba55aeaaf95b9046ec89d1aa0942" ns3:_="" ns4:_="">
    <xsd:import namespace="28333d97-f83f-43f0-8e2a-d0a9ba9678ac"/>
    <xsd:import namespace="6c122e25-6aea-44cb-9533-f337dbfc19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33d97-f83f-43f0-8e2a-d0a9ba9678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22e25-6aea-44cb-9533-f337dbfc191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69E719-DD71-481C-9BF9-E4FF53410B57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metadata/properties"/>
    <ds:schemaRef ds:uri="28333d97-f83f-43f0-8e2a-d0a9ba9678ac"/>
    <ds:schemaRef ds:uri="http://purl.org/dc/elements/1.1/"/>
    <ds:schemaRef ds:uri="http://schemas.openxmlformats.org/package/2006/metadata/core-properties"/>
    <ds:schemaRef ds:uri="6c122e25-6aea-44cb-9533-f337dbfc191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C78F78F-E402-416E-8ABD-F0593FC587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CE156B-CF7F-465E-BC50-393963C2AE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333d97-f83f-43f0-8e2a-d0a9ba9678ac"/>
    <ds:schemaRef ds:uri="6c122e25-6aea-44cb-9533-f337dbfc19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UMB theme</Template>
  <TotalTime>8839</TotalTime>
  <Words>819</Words>
  <Application>Microsoft Office PowerPoint</Application>
  <PresentationFormat>On-screen Show (4:3)</PresentationFormat>
  <Paragraphs>102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10</vt:i4>
      </vt:variant>
    </vt:vector>
  </HeadingPairs>
  <TitlesOfParts>
    <vt:vector size="34" baseType="lpstr">
      <vt:lpstr>ＭＳ Ｐゴシック</vt:lpstr>
      <vt:lpstr>Arial</vt:lpstr>
      <vt:lpstr>Arial Bold</vt:lpstr>
      <vt:lpstr>Arial Unicode MS</vt:lpstr>
      <vt:lpstr>Baskerville</vt:lpstr>
      <vt:lpstr>Baskerville BT</vt:lpstr>
      <vt:lpstr>Calibri</vt:lpstr>
      <vt:lpstr>Lucida Grande</vt:lpstr>
      <vt:lpstr>Times New Roman</vt:lpstr>
      <vt:lpstr>Wingdings 3</vt:lpstr>
      <vt:lpstr>ヒラギノ角ゴ Pro W3</vt:lpstr>
      <vt:lpstr>UMB theme</vt:lpstr>
      <vt:lpstr>UMassBoston-PP-template.ppt-0109</vt:lpstr>
      <vt:lpstr>2_Blank Presentation</vt:lpstr>
      <vt:lpstr>3_Blank Presentation</vt:lpstr>
      <vt:lpstr>4_Blank Presentation</vt:lpstr>
      <vt:lpstr>5_Blank Presentation</vt:lpstr>
      <vt:lpstr>6_Blank Presentation</vt:lpstr>
      <vt:lpstr>7_Blank Presentation</vt:lpstr>
      <vt:lpstr>8_Blank Presentation</vt:lpstr>
      <vt:lpstr>9_Blank Presentation</vt:lpstr>
      <vt:lpstr>10_Blank Presentation</vt:lpstr>
      <vt:lpstr>11_Blank Presentation</vt:lpstr>
      <vt:lpstr>Office Theme</vt:lpstr>
      <vt:lpstr>Advancing an Age Friendly Quincy</vt:lpstr>
      <vt:lpstr>Our Collaborative Efforts in the Region</vt:lpstr>
      <vt:lpstr>An Age Friendly Community</vt:lpstr>
      <vt:lpstr>Quincy’s 60+ population and projections to 2030</vt:lpstr>
      <vt:lpstr>What we heard…</vt:lpstr>
      <vt:lpstr>Community Conversations</vt:lpstr>
      <vt:lpstr> </vt:lpstr>
      <vt:lpstr>Suggested Action Steps to Address Needs:</vt:lpstr>
      <vt:lpstr>Possible Next Steps Towards Age-Friendliness:</vt:lpstr>
      <vt:lpstr>Thank you!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distribution for Falmouth and Massachusetts, 2010</dc:title>
  <dc:creator>JMutchler</dc:creator>
  <cp:lastModifiedBy>Williams, Mark T</cp:lastModifiedBy>
  <cp:revision>186</cp:revision>
  <cp:lastPrinted>2020-01-13T14:37:34Z</cp:lastPrinted>
  <dcterms:created xsi:type="dcterms:W3CDTF">2013-04-02T20:04:58Z</dcterms:created>
  <dcterms:modified xsi:type="dcterms:W3CDTF">2020-03-02T19:29:12Z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0x010100645EFA3785FC50438A5CE0467113ADF5</vt:lpwstr>
  </property>
</Properties>
</file>